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7" r:id="rId3"/>
    <p:sldId id="258" r:id="rId4"/>
    <p:sldId id="259" r:id="rId5"/>
    <p:sldId id="260" r:id="rId6"/>
    <p:sldId id="262" r:id="rId7"/>
    <p:sldId id="263" r:id="rId8"/>
    <p:sldId id="266" r:id="rId9"/>
    <p:sldId id="269" r:id="rId10"/>
    <p:sldId id="270" r:id="rId11"/>
    <p:sldId id="271"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9997"/>
    <a:srgbClr val="418A99"/>
    <a:srgbClr val="4199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5" d="100"/>
          <a:sy n="115" d="100"/>
        </p:scale>
        <p:origin x="124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09185-38F6-484C-84AB-CDAF7A73606A}" type="datetimeFigureOut">
              <a:rPr lang="fr-FR" smtClean="0"/>
              <a:t>13/12/2023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5DC9E-11D4-438C-8A9D-01B3C2C83B36}" type="slidenum">
              <a:rPr lang="fr-FR" smtClean="0"/>
              <a:t>‹N°›</a:t>
            </a:fld>
            <a:endParaRPr lang="fr-FR"/>
          </a:p>
        </p:txBody>
      </p:sp>
    </p:spTree>
    <p:extLst>
      <p:ext uri="{BB962C8B-B14F-4D97-AF65-F5344CB8AC3E}">
        <p14:creationId xmlns:p14="http://schemas.microsoft.com/office/powerpoint/2010/main" val="2678115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37D7D7CA-187B-421B-A378-8F18ADBEB800}"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BFF407-9AEE-44D1-BEFE-8116B1D33444}" type="slidenum">
              <a:rPr lang="fr-FR" smtClean="0"/>
              <a:t>‹N°›</a:t>
            </a:fld>
            <a:endParaRPr lang="fr-FR"/>
          </a:p>
        </p:txBody>
      </p:sp>
    </p:spTree>
    <p:extLst>
      <p:ext uri="{BB962C8B-B14F-4D97-AF65-F5344CB8AC3E}">
        <p14:creationId xmlns:p14="http://schemas.microsoft.com/office/powerpoint/2010/main" val="797604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7D7D7CA-187B-421B-A378-8F18ADBEB800}"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BFF407-9AEE-44D1-BEFE-8116B1D33444}" type="slidenum">
              <a:rPr lang="fr-FR" smtClean="0"/>
              <a:t>‹N°›</a:t>
            </a:fld>
            <a:endParaRPr lang="fr-FR"/>
          </a:p>
        </p:txBody>
      </p:sp>
    </p:spTree>
    <p:extLst>
      <p:ext uri="{BB962C8B-B14F-4D97-AF65-F5344CB8AC3E}">
        <p14:creationId xmlns:p14="http://schemas.microsoft.com/office/powerpoint/2010/main" val="2897452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7D7D7CA-187B-421B-A378-8F18ADBEB800}"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BFF407-9AEE-44D1-BEFE-8116B1D33444}" type="slidenum">
              <a:rPr lang="fr-FR" smtClean="0"/>
              <a:t>‹N°›</a:t>
            </a:fld>
            <a:endParaRPr lang="fr-FR"/>
          </a:p>
        </p:txBody>
      </p:sp>
    </p:spTree>
    <p:extLst>
      <p:ext uri="{BB962C8B-B14F-4D97-AF65-F5344CB8AC3E}">
        <p14:creationId xmlns:p14="http://schemas.microsoft.com/office/powerpoint/2010/main" val="4247180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7D7D7CA-187B-421B-A378-8F18ADBEB800}"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BFF407-9AEE-44D1-BEFE-8116B1D33444}" type="slidenum">
              <a:rPr lang="fr-FR" smtClean="0"/>
              <a:t>‹N°›</a:t>
            </a:fld>
            <a:endParaRPr lang="fr-FR"/>
          </a:p>
        </p:txBody>
      </p:sp>
    </p:spTree>
    <p:extLst>
      <p:ext uri="{BB962C8B-B14F-4D97-AF65-F5344CB8AC3E}">
        <p14:creationId xmlns:p14="http://schemas.microsoft.com/office/powerpoint/2010/main" val="143695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7D7D7CA-187B-421B-A378-8F18ADBEB800}"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CBFF407-9AEE-44D1-BEFE-8116B1D33444}" type="slidenum">
              <a:rPr lang="fr-FR" smtClean="0"/>
              <a:t>‹N°›</a:t>
            </a:fld>
            <a:endParaRPr lang="fr-FR"/>
          </a:p>
        </p:txBody>
      </p:sp>
    </p:spTree>
    <p:extLst>
      <p:ext uri="{BB962C8B-B14F-4D97-AF65-F5344CB8AC3E}">
        <p14:creationId xmlns:p14="http://schemas.microsoft.com/office/powerpoint/2010/main" val="259245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7D7D7CA-187B-421B-A378-8F18ADBEB800}" type="datetimeFigureOut">
              <a:rPr lang="fr-FR" smtClean="0"/>
              <a:t>13/12/2023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CBFF407-9AEE-44D1-BEFE-8116B1D33444}" type="slidenum">
              <a:rPr lang="fr-FR" smtClean="0"/>
              <a:t>‹N°›</a:t>
            </a:fld>
            <a:endParaRPr lang="fr-FR"/>
          </a:p>
        </p:txBody>
      </p:sp>
    </p:spTree>
    <p:extLst>
      <p:ext uri="{BB962C8B-B14F-4D97-AF65-F5344CB8AC3E}">
        <p14:creationId xmlns:p14="http://schemas.microsoft.com/office/powerpoint/2010/main" val="168741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7D7D7CA-187B-421B-A378-8F18ADBEB800}" type="datetimeFigureOut">
              <a:rPr lang="fr-FR" smtClean="0"/>
              <a:t>13/12/2023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CBFF407-9AEE-44D1-BEFE-8116B1D33444}" type="slidenum">
              <a:rPr lang="fr-FR" smtClean="0"/>
              <a:t>‹N°›</a:t>
            </a:fld>
            <a:endParaRPr lang="fr-FR"/>
          </a:p>
        </p:txBody>
      </p:sp>
    </p:spTree>
    <p:extLst>
      <p:ext uri="{BB962C8B-B14F-4D97-AF65-F5344CB8AC3E}">
        <p14:creationId xmlns:p14="http://schemas.microsoft.com/office/powerpoint/2010/main" val="98286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7D7D7CA-187B-421B-A378-8F18ADBEB800}" type="datetimeFigureOut">
              <a:rPr lang="fr-FR" smtClean="0"/>
              <a:t>13/12/2023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CBFF407-9AEE-44D1-BEFE-8116B1D33444}" type="slidenum">
              <a:rPr lang="fr-FR" smtClean="0"/>
              <a:t>‹N°›</a:t>
            </a:fld>
            <a:endParaRPr lang="fr-FR"/>
          </a:p>
        </p:txBody>
      </p:sp>
    </p:spTree>
    <p:extLst>
      <p:ext uri="{BB962C8B-B14F-4D97-AF65-F5344CB8AC3E}">
        <p14:creationId xmlns:p14="http://schemas.microsoft.com/office/powerpoint/2010/main" val="674190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D7D7CA-187B-421B-A378-8F18ADBEB800}" type="datetimeFigureOut">
              <a:rPr lang="fr-FR" smtClean="0"/>
              <a:t>13/12/2023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CBFF407-9AEE-44D1-BEFE-8116B1D33444}" type="slidenum">
              <a:rPr lang="fr-FR" smtClean="0"/>
              <a:t>‹N°›</a:t>
            </a:fld>
            <a:endParaRPr lang="fr-FR"/>
          </a:p>
        </p:txBody>
      </p:sp>
    </p:spTree>
    <p:extLst>
      <p:ext uri="{BB962C8B-B14F-4D97-AF65-F5344CB8AC3E}">
        <p14:creationId xmlns:p14="http://schemas.microsoft.com/office/powerpoint/2010/main" val="121221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7D7D7CA-187B-421B-A378-8F18ADBEB800}" type="datetimeFigureOut">
              <a:rPr lang="fr-FR" smtClean="0"/>
              <a:t>13/12/2023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CBFF407-9AEE-44D1-BEFE-8116B1D33444}" type="slidenum">
              <a:rPr lang="fr-FR" smtClean="0"/>
              <a:t>‹N°›</a:t>
            </a:fld>
            <a:endParaRPr lang="fr-FR"/>
          </a:p>
        </p:txBody>
      </p:sp>
    </p:spTree>
    <p:extLst>
      <p:ext uri="{BB962C8B-B14F-4D97-AF65-F5344CB8AC3E}">
        <p14:creationId xmlns:p14="http://schemas.microsoft.com/office/powerpoint/2010/main" val="299921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7D7D7CA-187B-421B-A378-8F18ADBEB800}" type="datetimeFigureOut">
              <a:rPr lang="fr-FR" smtClean="0"/>
              <a:t>13/12/2023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CBFF407-9AEE-44D1-BEFE-8116B1D33444}" type="slidenum">
              <a:rPr lang="fr-FR" smtClean="0"/>
              <a:t>‹N°›</a:t>
            </a:fld>
            <a:endParaRPr lang="fr-FR"/>
          </a:p>
        </p:txBody>
      </p:sp>
    </p:spTree>
    <p:extLst>
      <p:ext uri="{BB962C8B-B14F-4D97-AF65-F5344CB8AC3E}">
        <p14:creationId xmlns:p14="http://schemas.microsoft.com/office/powerpoint/2010/main" val="390087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7D7CA-187B-421B-A378-8F18ADBEB800}" type="datetimeFigureOut">
              <a:rPr lang="fr-FR" smtClean="0"/>
              <a:t>13/12/2023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FF407-9AEE-44D1-BEFE-8116B1D33444}" type="slidenum">
              <a:rPr lang="fr-FR" smtClean="0"/>
              <a:t>‹N°›</a:t>
            </a:fld>
            <a:endParaRPr lang="fr-FR"/>
          </a:p>
        </p:txBody>
      </p:sp>
    </p:spTree>
    <p:extLst>
      <p:ext uri="{BB962C8B-B14F-4D97-AF65-F5344CB8AC3E}">
        <p14:creationId xmlns:p14="http://schemas.microsoft.com/office/powerpoint/2010/main" val="2096307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419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405A067-B49C-4F11-A938-80BC29FEE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7628"/>
            <a:ext cx="4076699" cy="2790825"/>
          </a:xfrm>
          <a:prstGeom prst="rect">
            <a:avLst/>
          </a:prstGeom>
        </p:spPr>
      </p:pic>
      <p:sp>
        <p:nvSpPr>
          <p:cNvPr id="7" name="Title 1">
            <a:extLst>
              <a:ext uri="{FF2B5EF4-FFF2-40B4-BE49-F238E27FC236}">
                <a16:creationId xmlns:a16="http://schemas.microsoft.com/office/drawing/2014/main" id="{EBF5AA71-3F4D-4E9E-BA5E-688B6C5A5C68}"/>
              </a:ext>
            </a:extLst>
          </p:cNvPr>
          <p:cNvSpPr>
            <a:spLocks noGrp="1"/>
          </p:cNvSpPr>
          <p:nvPr>
            <p:ph type="ctrTitle" hasCustomPrompt="1"/>
          </p:nvPr>
        </p:nvSpPr>
        <p:spPr>
          <a:xfrm>
            <a:off x="1258457" y="946288"/>
            <a:ext cx="6858000" cy="1057708"/>
          </a:xfrm>
        </p:spPr>
        <p:txBody>
          <a:bodyPr anchor="t" anchorCtr="0">
            <a:noAutofit/>
          </a:bodyPr>
          <a:lstStyle>
            <a:lvl1pPr marL="0" indent="0" algn="l">
              <a:buFontTx/>
              <a:buNone/>
              <a:defRPr sz="3600">
                <a:solidFill>
                  <a:schemeClr val="bg1"/>
                </a:solidFill>
              </a:defRPr>
            </a:lvl1pPr>
          </a:lstStyle>
          <a:p>
            <a:pPr algn="ctr"/>
            <a:r>
              <a:rPr lang="fr-FR" sz="4800" dirty="0"/>
              <a:t>L’INRA chez Xavier Bernard</a:t>
            </a:r>
            <a:br>
              <a:rPr lang="fr-FR" sz="4800" dirty="0"/>
            </a:br>
            <a:r>
              <a:rPr lang="fr-FR" dirty="0"/>
              <a:t>1962-2023…</a:t>
            </a:r>
            <a:endParaRPr lang="en-US" sz="4800" dirty="0">
              <a:highlight>
                <a:srgbClr val="FFFF00"/>
              </a:highlight>
            </a:endParaRPr>
          </a:p>
        </p:txBody>
      </p:sp>
      <p:pic>
        <p:nvPicPr>
          <p:cNvPr id="9" name="Picture 2" descr="https://i.gyazo.com/d23a8b8555877d7c1274dd413fb0e070.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289" y="3617370"/>
            <a:ext cx="8298335" cy="302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393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419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405A067-B49C-4F11-A938-80BC29FEE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56" y="5942099"/>
            <a:ext cx="1333500" cy="912887"/>
          </a:xfrm>
          <a:prstGeom prst="rect">
            <a:avLst/>
          </a:prstGeom>
        </p:spPr>
      </p:pic>
      <p:sp>
        <p:nvSpPr>
          <p:cNvPr id="6" name="Title 1">
            <a:extLst>
              <a:ext uri="{FF2B5EF4-FFF2-40B4-BE49-F238E27FC236}">
                <a16:creationId xmlns:a16="http://schemas.microsoft.com/office/drawing/2014/main" id="{EBF5AA71-3F4D-4E9E-BA5E-688B6C5A5C68}"/>
              </a:ext>
            </a:extLst>
          </p:cNvPr>
          <p:cNvSpPr txBox="1">
            <a:spLocks/>
          </p:cNvSpPr>
          <p:nvPr/>
        </p:nvSpPr>
        <p:spPr>
          <a:xfrm>
            <a:off x="266700" y="-1044807"/>
            <a:ext cx="8392682" cy="587692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ct val="0"/>
              </a:spcBef>
              <a:buFontTx/>
              <a:buNone/>
              <a:defRPr sz="3600" i="1" kern="1200" baseline="0">
                <a:solidFill>
                  <a:schemeClr val="tx1"/>
                </a:solidFill>
                <a:latin typeface="+mj-lt"/>
                <a:ea typeface="+mj-ea"/>
                <a:cs typeface="+mj-cs"/>
              </a:defRPr>
            </a:lvl1pPr>
          </a:lstStyle>
          <a:p>
            <a:pPr algn="ctr"/>
            <a:endParaRPr lang="fr-FR" sz="3200" dirty="0">
              <a:solidFill>
                <a:schemeClr val="bg1"/>
              </a:solidFill>
            </a:endParaRPr>
          </a:p>
          <a:p>
            <a:pPr algn="ctr"/>
            <a:endParaRPr lang="fr-FR" sz="3200" dirty="0">
              <a:solidFill>
                <a:schemeClr val="bg1"/>
              </a:solidFill>
            </a:endParaRPr>
          </a:p>
          <a:p>
            <a:endParaRPr lang="fr-FR" sz="3200" dirty="0">
              <a:solidFill>
                <a:schemeClr val="bg1"/>
              </a:solidFill>
            </a:endParaRPr>
          </a:p>
          <a:p>
            <a:pPr marL="457200" indent="-457200">
              <a:buFontTx/>
              <a:buChar char="-"/>
            </a:pPr>
            <a:r>
              <a:rPr lang="fr-FR" sz="3200" dirty="0" smtClean="0">
                <a:solidFill>
                  <a:schemeClr val="bg1"/>
                </a:solidFill>
              </a:rPr>
              <a:t>efficience </a:t>
            </a:r>
            <a:r>
              <a:rPr lang="fr-FR" sz="3200" dirty="0">
                <a:solidFill>
                  <a:schemeClr val="bg1"/>
                </a:solidFill>
              </a:rPr>
              <a:t>du </a:t>
            </a:r>
            <a:r>
              <a:rPr lang="fr-FR" sz="3200" dirty="0" smtClean="0">
                <a:solidFill>
                  <a:schemeClr val="bg1"/>
                </a:solidFill>
              </a:rPr>
              <a:t>pâturage/morphogenèse aérienne</a:t>
            </a:r>
            <a:endParaRPr lang="fr-FR" sz="3200" dirty="0">
              <a:solidFill>
                <a:schemeClr val="bg1"/>
              </a:solidFill>
            </a:endParaRPr>
          </a:p>
          <a:p>
            <a:pPr marL="457200" indent="-457200">
              <a:buFontTx/>
              <a:buChar char="-"/>
            </a:pPr>
            <a:endParaRPr lang="fr-FR" sz="3200" dirty="0" smtClean="0">
              <a:solidFill>
                <a:schemeClr val="bg1"/>
              </a:solidFill>
            </a:endParaRPr>
          </a:p>
          <a:p>
            <a:pPr marL="457200" indent="-457200">
              <a:buFontTx/>
              <a:buChar char="-"/>
            </a:pPr>
            <a:r>
              <a:rPr lang="fr-FR" sz="3200" dirty="0" smtClean="0">
                <a:solidFill>
                  <a:schemeClr val="bg1"/>
                </a:solidFill>
              </a:rPr>
              <a:t>cycles </a:t>
            </a:r>
            <a:r>
              <a:rPr lang="fr-FR" sz="3200" dirty="0">
                <a:solidFill>
                  <a:schemeClr val="bg1"/>
                </a:solidFill>
              </a:rPr>
              <a:t>biogéochimiques dans un système en </a:t>
            </a:r>
            <a:r>
              <a:rPr lang="fr-FR" sz="3200" dirty="0" smtClean="0">
                <a:solidFill>
                  <a:schemeClr val="bg1"/>
                </a:solidFill>
              </a:rPr>
              <a:t>polyculture (SOERE ACBB)</a:t>
            </a:r>
            <a:endParaRPr lang="fr-FR" sz="3200" dirty="0">
              <a:solidFill>
                <a:schemeClr val="bg1"/>
              </a:solidFill>
            </a:endParaRPr>
          </a:p>
          <a:p>
            <a:endParaRPr lang="fr-FR" sz="3200" dirty="0" smtClean="0">
              <a:solidFill>
                <a:schemeClr val="bg1"/>
              </a:solidFill>
            </a:endParaRPr>
          </a:p>
          <a:p>
            <a:pPr marL="457200" indent="-457200">
              <a:buFontTx/>
              <a:buChar char="-"/>
            </a:pPr>
            <a:r>
              <a:rPr lang="fr-FR" sz="3200" dirty="0" smtClean="0">
                <a:solidFill>
                  <a:schemeClr val="bg1"/>
                </a:solidFill>
              </a:rPr>
              <a:t>évolution </a:t>
            </a:r>
            <a:r>
              <a:rPr lang="fr-FR" sz="3200" dirty="0">
                <a:solidFill>
                  <a:schemeClr val="bg1"/>
                </a:solidFill>
              </a:rPr>
              <a:t>des graminées fourragères et rôle du climat</a:t>
            </a:r>
          </a:p>
          <a:p>
            <a:pPr marL="457200" indent="-457200">
              <a:buFontTx/>
              <a:buChar char="-"/>
            </a:pPr>
            <a:endParaRPr lang="fr-FR" sz="3200" dirty="0" smtClean="0">
              <a:solidFill>
                <a:schemeClr val="bg1"/>
              </a:solidFill>
            </a:endParaRPr>
          </a:p>
          <a:p>
            <a:pPr marL="457200" indent="-457200">
              <a:buFontTx/>
              <a:buChar char="-"/>
            </a:pPr>
            <a:r>
              <a:rPr lang="fr-FR" sz="3200" dirty="0" smtClean="0">
                <a:solidFill>
                  <a:schemeClr val="bg1"/>
                </a:solidFill>
              </a:rPr>
              <a:t>rôles </a:t>
            </a:r>
            <a:r>
              <a:rPr lang="fr-FR" sz="3200" dirty="0">
                <a:solidFill>
                  <a:schemeClr val="bg1"/>
                </a:solidFill>
              </a:rPr>
              <a:t>des diversités inter- et intra-spécifique</a:t>
            </a:r>
          </a:p>
          <a:p>
            <a:pPr marL="457200" indent="-457200">
              <a:buFontTx/>
              <a:buChar char="-"/>
            </a:pPr>
            <a:endParaRPr lang="fr-FR" sz="3200" dirty="0" smtClean="0">
              <a:solidFill>
                <a:schemeClr val="bg1"/>
              </a:solidFill>
            </a:endParaRPr>
          </a:p>
          <a:p>
            <a:pPr marL="457200" indent="-457200">
              <a:buFontTx/>
              <a:buChar char="-"/>
            </a:pPr>
            <a:r>
              <a:rPr lang="fr-FR" sz="3200" dirty="0" smtClean="0">
                <a:solidFill>
                  <a:schemeClr val="bg1"/>
                </a:solidFill>
              </a:rPr>
              <a:t>nouveaux </a:t>
            </a:r>
            <a:r>
              <a:rPr lang="fr-FR" sz="3200" dirty="0">
                <a:solidFill>
                  <a:schemeClr val="bg1"/>
                </a:solidFill>
              </a:rPr>
              <a:t>schémas de sélection pour les </a:t>
            </a:r>
            <a:r>
              <a:rPr lang="fr-FR" sz="3200" dirty="0" smtClean="0">
                <a:solidFill>
                  <a:schemeClr val="bg1"/>
                </a:solidFill>
              </a:rPr>
              <a:t>associations </a:t>
            </a:r>
            <a:r>
              <a:rPr lang="fr-FR" sz="3200" dirty="0">
                <a:solidFill>
                  <a:schemeClr val="bg1"/>
                </a:solidFill>
              </a:rPr>
              <a:t>et prairies complexes </a:t>
            </a:r>
          </a:p>
          <a:p>
            <a:pPr marL="457200" indent="-457200">
              <a:buFontTx/>
              <a:buChar char="-"/>
            </a:pPr>
            <a:r>
              <a:rPr lang="fr-FR" sz="3200" dirty="0" smtClean="0">
                <a:solidFill>
                  <a:schemeClr val="bg1"/>
                </a:solidFill>
              </a:rPr>
              <a:t>Test de </a:t>
            </a:r>
            <a:r>
              <a:rPr lang="fr-FR" sz="3200" dirty="0">
                <a:solidFill>
                  <a:schemeClr val="bg1"/>
                </a:solidFill>
              </a:rPr>
              <a:t>solutions de diversification en production intégrée animal/végétal OASYS.</a:t>
            </a:r>
          </a:p>
          <a:p>
            <a:pPr marL="457200" indent="-457200">
              <a:buFontTx/>
              <a:buChar char="-"/>
            </a:pPr>
            <a:endParaRPr lang="fr-FR" sz="3200" dirty="0">
              <a:solidFill>
                <a:schemeClr val="bg1"/>
              </a:solidFill>
            </a:endParaRPr>
          </a:p>
          <a:p>
            <a:pPr marL="457200" indent="-457200">
              <a:buFontTx/>
              <a:buChar char="-"/>
            </a:pPr>
            <a:endParaRPr lang="fr-FR" sz="3200" dirty="0">
              <a:solidFill>
                <a:schemeClr val="bg1"/>
              </a:solidFill>
            </a:endParaRPr>
          </a:p>
          <a:p>
            <a:pPr marL="457200" indent="-457200">
              <a:buFontTx/>
              <a:buChar char="-"/>
            </a:pPr>
            <a:endParaRPr lang="fr-FR" sz="3200" dirty="0">
              <a:solidFill>
                <a:schemeClr val="bg1"/>
              </a:solidFill>
            </a:endParaRPr>
          </a:p>
        </p:txBody>
      </p:sp>
    </p:spTree>
    <p:extLst>
      <p:ext uri="{BB962C8B-B14F-4D97-AF65-F5344CB8AC3E}">
        <p14:creationId xmlns:p14="http://schemas.microsoft.com/office/powerpoint/2010/main" val="3063918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419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405A067-B49C-4F11-A938-80BC29FEE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56" y="5942099"/>
            <a:ext cx="1333500" cy="912887"/>
          </a:xfrm>
          <a:prstGeom prst="rect">
            <a:avLst/>
          </a:prstGeom>
        </p:spPr>
      </p:pic>
      <p:sp>
        <p:nvSpPr>
          <p:cNvPr id="6" name="Title 1">
            <a:extLst>
              <a:ext uri="{FF2B5EF4-FFF2-40B4-BE49-F238E27FC236}">
                <a16:creationId xmlns:a16="http://schemas.microsoft.com/office/drawing/2014/main" id="{EBF5AA71-3F4D-4E9E-BA5E-688B6C5A5C68}"/>
              </a:ext>
            </a:extLst>
          </p:cNvPr>
          <p:cNvSpPr txBox="1">
            <a:spLocks/>
          </p:cNvSpPr>
          <p:nvPr/>
        </p:nvSpPr>
        <p:spPr>
          <a:xfrm>
            <a:off x="150072" y="104101"/>
            <a:ext cx="8392682" cy="587692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ct val="0"/>
              </a:spcBef>
              <a:buFontTx/>
              <a:buNone/>
              <a:defRPr sz="3600" i="1" kern="1200" baseline="0">
                <a:solidFill>
                  <a:schemeClr val="tx1"/>
                </a:solidFill>
                <a:latin typeface="+mj-lt"/>
                <a:ea typeface="+mj-ea"/>
                <a:cs typeface="+mj-cs"/>
              </a:defRPr>
            </a:lvl1pPr>
          </a:lstStyle>
          <a:p>
            <a:pPr algn="ctr"/>
            <a:r>
              <a:rPr lang="fr-FR" sz="2000" b="1" dirty="0">
                <a:solidFill>
                  <a:schemeClr val="bg1"/>
                </a:solidFill>
              </a:rPr>
              <a:t>Un accompagnement important de la fondation Xavier Bernard via </a:t>
            </a:r>
            <a:r>
              <a:rPr lang="fr-FR" sz="2000" b="1" dirty="0" smtClean="0">
                <a:solidFill>
                  <a:schemeClr val="bg1"/>
                </a:solidFill>
              </a:rPr>
              <a:t>les investissements en équipements, formations </a:t>
            </a:r>
            <a:r>
              <a:rPr lang="fr-FR" sz="2000" b="1" dirty="0">
                <a:solidFill>
                  <a:schemeClr val="bg1"/>
                </a:solidFill>
              </a:rPr>
              <a:t>et les évènements </a:t>
            </a:r>
            <a:r>
              <a:rPr lang="fr-FR" sz="2000" b="1" dirty="0" smtClean="0">
                <a:solidFill>
                  <a:schemeClr val="bg1"/>
                </a:solidFill>
              </a:rPr>
              <a:t>scientifiques</a:t>
            </a:r>
            <a:endParaRPr lang="fr-FR" sz="2000" b="1" dirty="0">
              <a:solidFill>
                <a:schemeClr val="bg1"/>
              </a:solidFill>
            </a:endParaRPr>
          </a:p>
          <a:p>
            <a:pPr algn="ctr"/>
            <a:endParaRPr lang="fr-FR" sz="2000" b="1" dirty="0">
              <a:solidFill>
                <a:schemeClr val="bg1"/>
              </a:solidFill>
            </a:endParaRPr>
          </a:p>
          <a:p>
            <a:endParaRPr lang="fr-FR" sz="2000" b="1" dirty="0">
              <a:solidFill>
                <a:schemeClr val="bg1"/>
              </a:solidFill>
            </a:endParaRPr>
          </a:p>
        </p:txBody>
      </p:sp>
      <p:pic>
        <p:nvPicPr>
          <p:cNvPr id="2050" name="Picture 2" descr="https://i.gyazo.com/95b911e21e6148aa2e47b2234154cb2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05" y="1142324"/>
            <a:ext cx="2824931" cy="4771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727" y="4726693"/>
            <a:ext cx="5011817" cy="2151489"/>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6065330" y="3525409"/>
            <a:ext cx="2067551" cy="1477328"/>
          </a:xfrm>
          <a:prstGeom prst="rect">
            <a:avLst/>
          </a:prstGeom>
          <a:noFill/>
        </p:spPr>
        <p:txBody>
          <a:bodyPr wrap="square" rtlCol="0">
            <a:spAutoFit/>
          </a:bodyPr>
          <a:lstStyle/>
          <a:p>
            <a:r>
              <a:rPr lang="fr-FR" dirty="0">
                <a:solidFill>
                  <a:schemeClr val="bg1"/>
                </a:solidFill>
              </a:rPr>
              <a:t>Les formations </a:t>
            </a:r>
          </a:p>
          <a:p>
            <a:r>
              <a:rPr lang="fr-FR" dirty="0">
                <a:solidFill>
                  <a:schemeClr val="bg1"/>
                </a:solidFill>
              </a:rPr>
              <a:t>	Conférences</a:t>
            </a:r>
          </a:p>
          <a:p>
            <a:r>
              <a:rPr lang="fr-FR" dirty="0">
                <a:solidFill>
                  <a:schemeClr val="bg1"/>
                </a:solidFill>
              </a:rPr>
              <a:t>	Stages BTS </a:t>
            </a:r>
          </a:p>
          <a:p>
            <a:r>
              <a:rPr lang="fr-FR" dirty="0">
                <a:solidFill>
                  <a:schemeClr val="bg1"/>
                </a:solidFill>
              </a:rPr>
              <a:t>	Thèse </a:t>
            </a:r>
          </a:p>
          <a:p>
            <a:endParaRPr lang="fr-FR" dirty="0">
              <a:solidFill>
                <a:schemeClr val="bg1"/>
              </a:solidFill>
            </a:endParaRP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6588" y="1265646"/>
            <a:ext cx="2524643" cy="1893482"/>
          </a:xfrm>
          <a:prstGeom prst="rect">
            <a:avLst/>
          </a:prstGeom>
        </p:spPr>
      </p:pic>
      <p:pic>
        <p:nvPicPr>
          <p:cNvPr id="2052" name="Picture 4" descr="https://i.gyazo.com/ec6862b4b333b8dcfd3fc172eb614ae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2271" y="4899129"/>
            <a:ext cx="2452147" cy="130489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7"/>
          <a:stretch>
            <a:fillRect/>
          </a:stretch>
        </p:blipFill>
        <p:spPr>
          <a:xfrm>
            <a:off x="6221558" y="1594007"/>
            <a:ext cx="2621819" cy="1966364"/>
          </a:xfrm>
          <a:prstGeom prst="rect">
            <a:avLst/>
          </a:prstGeom>
        </p:spPr>
      </p:pic>
      <p:sp>
        <p:nvSpPr>
          <p:cNvPr id="12" name="ZoneTexte 11"/>
          <p:cNvSpPr txBox="1"/>
          <p:nvPr/>
        </p:nvSpPr>
        <p:spPr>
          <a:xfrm>
            <a:off x="77341" y="837779"/>
            <a:ext cx="2067551" cy="646331"/>
          </a:xfrm>
          <a:prstGeom prst="rect">
            <a:avLst/>
          </a:prstGeom>
          <a:noFill/>
        </p:spPr>
        <p:txBody>
          <a:bodyPr wrap="square" rtlCol="0">
            <a:spAutoFit/>
          </a:bodyPr>
          <a:lstStyle/>
          <a:p>
            <a:r>
              <a:rPr lang="fr-FR" dirty="0">
                <a:solidFill>
                  <a:schemeClr val="bg1"/>
                </a:solidFill>
              </a:rPr>
              <a:t>Colloques</a:t>
            </a:r>
          </a:p>
          <a:p>
            <a:endParaRPr lang="fr-FR" dirty="0">
              <a:solidFill>
                <a:schemeClr val="bg1"/>
              </a:solidFill>
            </a:endParaRPr>
          </a:p>
        </p:txBody>
      </p:sp>
      <p:sp>
        <p:nvSpPr>
          <p:cNvPr id="13" name="ZoneTexte 12"/>
          <p:cNvSpPr txBox="1"/>
          <p:nvPr/>
        </p:nvSpPr>
        <p:spPr>
          <a:xfrm>
            <a:off x="706005" y="5939085"/>
            <a:ext cx="2630650" cy="738664"/>
          </a:xfrm>
          <a:prstGeom prst="rect">
            <a:avLst/>
          </a:prstGeom>
          <a:noFill/>
        </p:spPr>
        <p:txBody>
          <a:bodyPr wrap="square" rtlCol="0">
            <a:spAutoFit/>
          </a:bodyPr>
          <a:lstStyle/>
          <a:p>
            <a:r>
              <a:rPr lang="fr-FR" sz="1400" dirty="0">
                <a:solidFill>
                  <a:schemeClr val="bg1"/>
                </a:solidFill>
              </a:rPr>
              <a:t>Poitiers au centre de conférences </a:t>
            </a:r>
            <a:r>
              <a:rPr lang="fr-FR" sz="1400" dirty="0" err="1">
                <a:solidFill>
                  <a:schemeClr val="bg1"/>
                </a:solidFill>
              </a:rPr>
              <a:t>Tpumaï</a:t>
            </a:r>
            <a:r>
              <a:rPr lang="fr-FR" sz="1400" dirty="0">
                <a:solidFill>
                  <a:schemeClr val="bg1"/>
                </a:solidFill>
              </a:rPr>
              <a:t> Novembre 2022</a:t>
            </a:r>
          </a:p>
          <a:p>
            <a:endParaRPr lang="fr-FR" sz="1400" dirty="0">
              <a:solidFill>
                <a:schemeClr val="bg1"/>
              </a:solidFill>
            </a:endParaRPr>
          </a:p>
        </p:txBody>
      </p:sp>
    </p:spTree>
    <p:extLst>
      <p:ext uri="{BB962C8B-B14F-4D97-AF65-F5344CB8AC3E}">
        <p14:creationId xmlns:p14="http://schemas.microsoft.com/office/powerpoint/2010/main" val="2665730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419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405A067-B49C-4F11-A938-80BC29FEE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56" y="5942099"/>
            <a:ext cx="1333500" cy="912887"/>
          </a:xfrm>
          <a:prstGeom prst="rect">
            <a:avLst/>
          </a:prstGeom>
        </p:spPr>
      </p:pic>
      <p:sp>
        <p:nvSpPr>
          <p:cNvPr id="6" name="Title 1">
            <a:extLst>
              <a:ext uri="{FF2B5EF4-FFF2-40B4-BE49-F238E27FC236}">
                <a16:creationId xmlns:a16="http://schemas.microsoft.com/office/drawing/2014/main" id="{EBF5AA71-3F4D-4E9E-BA5E-688B6C5A5C68}"/>
              </a:ext>
            </a:extLst>
          </p:cNvPr>
          <p:cNvSpPr txBox="1">
            <a:spLocks/>
          </p:cNvSpPr>
          <p:nvPr/>
        </p:nvSpPr>
        <p:spPr>
          <a:xfrm>
            <a:off x="233362" y="591918"/>
            <a:ext cx="8677275" cy="408184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ct val="0"/>
              </a:spcBef>
              <a:buFontTx/>
              <a:buNone/>
              <a:defRPr sz="3600" kern="1200" baseline="0">
                <a:solidFill>
                  <a:schemeClr val="tx1"/>
                </a:solidFill>
                <a:latin typeface="+mj-lt"/>
                <a:ea typeface="+mj-ea"/>
                <a:cs typeface="+mj-cs"/>
              </a:defRPr>
            </a:lvl1pPr>
          </a:lstStyle>
          <a:p>
            <a:r>
              <a:rPr lang="en-US" sz="3200" dirty="0">
                <a:solidFill>
                  <a:schemeClr val="bg1"/>
                </a:solidFill>
              </a:rPr>
              <a:t>L’INRA </a:t>
            </a:r>
            <a:r>
              <a:rPr lang="en-US" sz="3200" dirty="0" err="1">
                <a:solidFill>
                  <a:schemeClr val="bg1"/>
                </a:solidFill>
              </a:rPr>
              <a:t>naît</a:t>
            </a:r>
            <a:r>
              <a:rPr lang="en-US" sz="3200" dirty="0">
                <a:solidFill>
                  <a:schemeClr val="bg1"/>
                </a:solidFill>
              </a:rPr>
              <a:t> </a:t>
            </a:r>
            <a:r>
              <a:rPr lang="en-US" sz="3200" dirty="0" err="1">
                <a:solidFill>
                  <a:schemeClr val="bg1"/>
                </a:solidFill>
              </a:rPr>
              <a:t>en</a:t>
            </a:r>
            <a:r>
              <a:rPr lang="en-US" sz="3200" dirty="0">
                <a:solidFill>
                  <a:schemeClr val="bg1"/>
                </a:solidFill>
              </a:rPr>
              <a:t> 1946 pour un </a:t>
            </a:r>
            <a:r>
              <a:rPr lang="en-US" sz="3200" dirty="0" err="1">
                <a:solidFill>
                  <a:schemeClr val="bg1"/>
                </a:solidFill>
              </a:rPr>
              <a:t>progrès</a:t>
            </a:r>
            <a:r>
              <a:rPr lang="en-US" sz="3200" dirty="0">
                <a:solidFill>
                  <a:schemeClr val="bg1"/>
                </a:solidFill>
              </a:rPr>
              <a:t> </a:t>
            </a:r>
            <a:r>
              <a:rPr lang="en-US" sz="3200" dirty="0" err="1">
                <a:solidFill>
                  <a:schemeClr val="bg1"/>
                </a:solidFill>
              </a:rPr>
              <a:t>agronomique</a:t>
            </a:r>
            <a:r>
              <a:rPr lang="en-US" sz="3200" dirty="0">
                <a:solidFill>
                  <a:schemeClr val="bg1"/>
                </a:solidFill>
              </a:rPr>
              <a:t> </a:t>
            </a:r>
            <a:r>
              <a:rPr lang="en-US" sz="3200" dirty="0" err="1">
                <a:solidFill>
                  <a:schemeClr val="bg1"/>
                </a:solidFill>
              </a:rPr>
              <a:t>basé</a:t>
            </a:r>
            <a:r>
              <a:rPr lang="en-US" sz="3200" dirty="0">
                <a:solidFill>
                  <a:schemeClr val="bg1"/>
                </a:solidFill>
              </a:rPr>
              <a:t> </a:t>
            </a:r>
            <a:r>
              <a:rPr lang="en-US" sz="3200" dirty="0" smtClean="0">
                <a:solidFill>
                  <a:schemeClr val="bg1"/>
                </a:solidFill>
              </a:rPr>
              <a:t>sur </a:t>
            </a:r>
            <a:r>
              <a:rPr lang="en-US" sz="3200" dirty="0" err="1">
                <a:solidFill>
                  <a:schemeClr val="bg1"/>
                </a:solidFill>
              </a:rPr>
              <a:t>l’intensification</a:t>
            </a:r>
            <a:r>
              <a:rPr lang="en-US" sz="3200" dirty="0">
                <a:solidFill>
                  <a:schemeClr val="bg1"/>
                </a:solidFill>
              </a:rPr>
              <a:t> </a:t>
            </a:r>
            <a:r>
              <a:rPr lang="en-US" sz="3200" dirty="0" smtClean="0">
                <a:solidFill>
                  <a:schemeClr val="bg1"/>
                </a:solidFill>
              </a:rPr>
              <a:t>de </a:t>
            </a:r>
            <a:r>
              <a:rPr lang="en-US" sz="3200" dirty="0">
                <a:solidFill>
                  <a:schemeClr val="bg1"/>
                </a:solidFill>
              </a:rPr>
              <a:t>la production </a:t>
            </a:r>
            <a:r>
              <a:rPr lang="en-US" sz="3200" dirty="0" err="1" smtClean="0">
                <a:solidFill>
                  <a:schemeClr val="bg1"/>
                </a:solidFill>
              </a:rPr>
              <a:t>agricole</a:t>
            </a:r>
            <a:r>
              <a:rPr lang="en-US" sz="3200" dirty="0" smtClean="0">
                <a:solidFill>
                  <a:schemeClr val="bg1"/>
                </a:solidFill>
              </a:rPr>
              <a:t>.</a:t>
            </a:r>
          </a:p>
          <a:p>
            <a:r>
              <a:rPr lang="en-US" sz="3200" dirty="0" err="1" smtClean="0">
                <a:solidFill>
                  <a:schemeClr val="bg1"/>
                </a:solidFill>
              </a:rPr>
              <a:t>Dans</a:t>
            </a:r>
            <a:r>
              <a:rPr lang="en-US" sz="3200" dirty="0" smtClean="0">
                <a:solidFill>
                  <a:schemeClr val="bg1"/>
                </a:solidFill>
              </a:rPr>
              <a:t> </a:t>
            </a:r>
            <a:r>
              <a:rPr lang="en-US" sz="3200" dirty="0">
                <a:solidFill>
                  <a:schemeClr val="bg1"/>
                </a:solidFill>
              </a:rPr>
              <a:t>le </a:t>
            </a:r>
            <a:r>
              <a:rPr lang="en-US" sz="3200" dirty="0" err="1">
                <a:solidFill>
                  <a:schemeClr val="bg1"/>
                </a:solidFill>
              </a:rPr>
              <a:t>domaine</a:t>
            </a:r>
            <a:r>
              <a:rPr lang="en-US" sz="3200" dirty="0">
                <a:solidFill>
                  <a:schemeClr val="bg1"/>
                </a:solidFill>
              </a:rPr>
              <a:t> vegetal:</a:t>
            </a:r>
          </a:p>
          <a:p>
            <a:r>
              <a:rPr lang="en-US" sz="3200" dirty="0">
                <a:solidFill>
                  <a:schemeClr val="bg1"/>
                </a:solidFill>
              </a:rPr>
              <a:t/>
            </a:r>
            <a:br>
              <a:rPr lang="en-US" sz="3200" dirty="0">
                <a:solidFill>
                  <a:schemeClr val="bg1"/>
                </a:solidFill>
              </a:rPr>
            </a:br>
            <a:r>
              <a:rPr lang="en-US" sz="3200" dirty="0">
                <a:solidFill>
                  <a:schemeClr val="bg1"/>
                </a:solidFill>
              </a:rPr>
              <a:t>	</a:t>
            </a:r>
            <a:r>
              <a:rPr lang="en-US" sz="3200" dirty="0">
                <a:solidFill>
                  <a:schemeClr val="bg1"/>
                </a:solidFill>
                <a:sym typeface="Wingdings" panose="05000000000000000000" pitchFamily="2" charset="2"/>
              </a:rPr>
              <a:t></a:t>
            </a:r>
            <a:r>
              <a:rPr lang="en-US" sz="3200" dirty="0">
                <a:solidFill>
                  <a:schemeClr val="bg1"/>
                </a:solidFill>
              </a:rPr>
              <a:t> </a:t>
            </a:r>
            <a:r>
              <a:rPr lang="en-US" sz="3200" dirty="0" err="1">
                <a:solidFill>
                  <a:schemeClr val="bg1"/>
                </a:solidFill>
              </a:rPr>
              <a:t>variétés</a:t>
            </a:r>
            <a:r>
              <a:rPr lang="en-US" sz="3200" dirty="0">
                <a:solidFill>
                  <a:schemeClr val="bg1"/>
                </a:solidFill>
              </a:rPr>
              <a:t> </a:t>
            </a:r>
            <a:r>
              <a:rPr lang="en-US" sz="3200" dirty="0" err="1">
                <a:solidFill>
                  <a:schemeClr val="bg1"/>
                </a:solidFill>
              </a:rPr>
              <a:t>d’élite</a:t>
            </a:r>
            <a:r>
              <a:rPr lang="en-US" sz="3200" dirty="0">
                <a:solidFill>
                  <a:schemeClr val="bg1"/>
                </a:solidFill>
              </a:rPr>
              <a:t> et </a:t>
            </a:r>
            <a:r>
              <a:rPr lang="en-US" sz="3200" dirty="0" err="1">
                <a:solidFill>
                  <a:schemeClr val="bg1"/>
                </a:solidFill>
              </a:rPr>
              <a:t>certifiées</a:t>
            </a:r>
            <a:r>
              <a:rPr lang="en-US" sz="3200" dirty="0">
                <a:solidFill>
                  <a:schemeClr val="bg1"/>
                </a:solidFill>
              </a:rPr>
              <a:t/>
            </a:r>
            <a:br>
              <a:rPr lang="en-US" sz="3200" dirty="0">
                <a:solidFill>
                  <a:schemeClr val="bg1"/>
                </a:solidFill>
              </a:rPr>
            </a:br>
            <a:r>
              <a:rPr lang="en-US" sz="3200" dirty="0">
                <a:solidFill>
                  <a:schemeClr val="bg1"/>
                </a:solidFill>
              </a:rPr>
              <a:t>	</a:t>
            </a:r>
            <a:r>
              <a:rPr lang="en-US" sz="3200" dirty="0">
                <a:solidFill>
                  <a:schemeClr val="bg1"/>
                </a:solidFill>
                <a:sym typeface="Wingdings" panose="05000000000000000000" pitchFamily="2" charset="2"/>
              </a:rPr>
              <a:t></a:t>
            </a:r>
            <a:r>
              <a:rPr lang="en-US" sz="3200" dirty="0">
                <a:solidFill>
                  <a:schemeClr val="bg1"/>
                </a:solidFill>
              </a:rPr>
              <a:t> </a:t>
            </a:r>
            <a:r>
              <a:rPr lang="en-US" sz="3200" dirty="0" err="1">
                <a:solidFill>
                  <a:schemeClr val="bg1"/>
                </a:solidFill>
              </a:rPr>
              <a:t>détermination</a:t>
            </a:r>
            <a:r>
              <a:rPr lang="en-US" sz="3200" dirty="0">
                <a:solidFill>
                  <a:schemeClr val="bg1"/>
                </a:solidFill>
              </a:rPr>
              <a:t>, quantification et </a:t>
            </a:r>
            <a:r>
              <a:rPr lang="en-US" sz="3200" dirty="0" err="1" smtClean="0">
                <a:solidFill>
                  <a:schemeClr val="bg1"/>
                </a:solidFill>
              </a:rPr>
              <a:t>élimination</a:t>
            </a:r>
            <a:r>
              <a:rPr lang="en-US" sz="3200" dirty="0" smtClean="0">
                <a:solidFill>
                  <a:schemeClr val="bg1"/>
                </a:solidFill>
              </a:rPr>
              <a:t> </a:t>
            </a:r>
            <a:r>
              <a:rPr lang="en-US" sz="3200" dirty="0">
                <a:solidFill>
                  <a:schemeClr val="bg1"/>
                </a:solidFill>
              </a:rPr>
              <a:t>des </a:t>
            </a:r>
            <a:r>
              <a:rPr lang="en-US" sz="3200" dirty="0" err="1">
                <a:solidFill>
                  <a:schemeClr val="bg1"/>
                </a:solidFill>
              </a:rPr>
              <a:t>facteurs</a:t>
            </a:r>
            <a:r>
              <a:rPr lang="en-US" sz="3200" dirty="0">
                <a:solidFill>
                  <a:schemeClr val="bg1"/>
                </a:solidFill>
              </a:rPr>
              <a:t> </a:t>
            </a:r>
            <a:r>
              <a:rPr lang="en-US" sz="3200" dirty="0" err="1">
                <a:solidFill>
                  <a:schemeClr val="bg1"/>
                </a:solidFill>
              </a:rPr>
              <a:t>limitants</a:t>
            </a:r>
            <a:r>
              <a:rPr lang="en-US" sz="3200" dirty="0">
                <a:solidFill>
                  <a:schemeClr val="bg1"/>
                </a:solidFill>
              </a:rPr>
              <a:t> de la production (</a:t>
            </a:r>
            <a:r>
              <a:rPr lang="en-US" sz="3200" dirty="0" err="1">
                <a:solidFill>
                  <a:schemeClr val="bg1"/>
                </a:solidFill>
              </a:rPr>
              <a:t>fertilisation</a:t>
            </a:r>
            <a:r>
              <a:rPr lang="en-US" sz="3200" dirty="0">
                <a:solidFill>
                  <a:schemeClr val="bg1"/>
                </a:solidFill>
              </a:rPr>
              <a:t>, irrigation, drainage, </a:t>
            </a:r>
            <a:r>
              <a:rPr lang="en-US" sz="3200" dirty="0" err="1">
                <a:solidFill>
                  <a:schemeClr val="bg1"/>
                </a:solidFill>
              </a:rPr>
              <a:t>lutte</a:t>
            </a:r>
            <a:r>
              <a:rPr lang="en-US" sz="3200" dirty="0">
                <a:solidFill>
                  <a:schemeClr val="bg1"/>
                </a:solidFill>
              </a:rPr>
              <a:t> </a:t>
            </a:r>
            <a:endParaRPr lang="en-US" sz="3200" dirty="0" smtClean="0">
              <a:solidFill>
                <a:schemeClr val="bg1"/>
              </a:solidFill>
            </a:endParaRPr>
          </a:p>
          <a:p>
            <a:r>
              <a:rPr lang="en-US" sz="3200" dirty="0" err="1" smtClean="0">
                <a:solidFill>
                  <a:schemeClr val="bg1"/>
                </a:solidFill>
              </a:rPr>
              <a:t>phytosanitaire</a:t>
            </a:r>
            <a:r>
              <a:rPr lang="en-US" sz="3200" dirty="0">
                <a:solidFill>
                  <a:schemeClr val="bg1"/>
                </a:solidFill>
              </a:rPr>
              <a:t>…)</a:t>
            </a:r>
          </a:p>
          <a:p>
            <a:r>
              <a:rPr lang="en-US" sz="3200" dirty="0">
                <a:solidFill>
                  <a:schemeClr val="bg1"/>
                </a:solidFill>
              </a:rPr>
              <a:t>	</a:t>
            </a:r>
            <a:r>
              <a:rPr lang="en-US" sz="3200" dirty="0">
                <a:solidFill>
                  <a:schemeClr val="bg1"/>
                </a:solidFill>
                <a:sym typeface="Wingdings" panose="05000000000000000000" pitchFamily="2" charset="2"/>
              </a:rPr>
              <a:t></a:t>
            </a:r>
            <a:r>
              <a:rPr lang="en-US" sz="3200" dirty="0">
                <a:solidFill>
                  <a:schemeClr val="bg1"/>
                </a:solidFill>
              </a:rPr>
              <a:t> </a:t>
            </a:r>
            <a:r>
              <a:rPr lang="en-US" sz="3200" dirty="0" err="1">
                <a:solidFill>
                  <a:schemeClr val="bg1"/>
                </a:solidFill>
              </a:rPr>
              <a:t>intégration</a:t>
            </a:r>
            <a:r>
              <a:rPr lang="en-US" sz="3200" dirty="0">
                <a:solidFill>
                  <a:schemeClr val="bg1"/>
                </a:solidFill>
              </a:rPr>
              <a:t> cultures -</a:t>
            </a:r>
            <a:r>
              <a:rPr lang="en-US" sz="3200" dirty="0" err="1">
                <a:solidFill>
                  <a:schemeClr val="bg1"/>
                </a:solidFill>
              </a:rPr>
              <a:t>élevages</a:t>
            </a:r>
            <a:endParaRPr lang="en-US" sz="3200" dirty="0">
              <a:solidFill>
                <a:schemeClr val="bg1"/>
              </a:solidFill>
            </a:endParaRPr>
          </a:p>
        </p:txBody>
      </p:sp>
    </p:spTree>
    <p:extLst>
      <p:ext uri="{BB962C8B-B14F-4D97-AF65-F5344CB8AC3E}">
        <p14:creationId xmlns:p14="http://schemas.microsoft.com/office/powerpoint/2010/main" val="2567145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419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405A067-B49C-4F11-A938-80BC29FEE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56" y="5942099"/>
            <a:ext cx="1333500" cy="912887"/>
          </a:xfrm>
          <a:prstGeom prst="rect">
            <a:avLst/>
          </a:prstGeom>
        </p:spPr>
      </p:pic>
      <p:sp>
        <p:nvSpPr>
          <p:cNvPr id="7" name="Title 1">
            <a:extLst>
              <a:ext uri="{FF2B5EF4-FFF2-40B4-BE49-F238E27FC236}">
                <a16:creationId xmlns:a16="http://schemas.microsoft.com/office/drawing/2014/main" id="{EBF5AA71-3F4D-4E9E-BA5E-688B6C5A5C68}"/>
              </a:ext>
            </a:extLst>
          </p:cNvPr>
          <p:cNvSpPr>
            <a:spLocks noGrp="1"/>
          </p:cNvSpPr>
          <p:nvPr>
            <p:ph type="ctrTitle" hasCustomPrompt="1"/>
          </p:nvPr>
        </p:nvSpPr>
        <p:spPr>
          <a:xfrm>
            <a:off x="334223" y="647069"/>
            <a:ext cx="8038251" cy="1663512"/>
          </a:xfrm>
        </p:spPr>
        <p:txBody>
          <a:bodyPr anchor="t" anchorCtr="0">
            <a:normAutofit/>
          </a:bodyPr>
          <a:lstStyle>
            <a:lvl1pPr marL="0" indent="0" algn="l">
              <a:buFontTx/>
              <a:buNone/>
              <a:defRPr sz="3600" baseline="0"/>
            </a:lvl1pPr>
          </a:lstStyle>
          <a:p>
            <a:r>
              <a:rPr lang="en-US" sz="2800" dirty="0">
                <a:solidFill>
                  <a:schemeClr val="bg1"/>
                </a:solidFill>
              </a:rPr>
              <a:t>Les </a:t>
            </a:r>
            <a:r>
              <a:rPr lang="en-US" sz="2800" dirty="0" err="1">
                <a:solidFill>
                  <a:schemeClr val="bg1"/>
                </a:solidFill>
              </a:rPr>
              <a:t>laboratoires</a:t>
            </a:r>
            <a:r>
              <a:rPr lang="en-US" sz="2800" dirty="0">
                <a:solidFill>
                  <a:schemeClr val="bg1"/>
                </a:solidFill>
              </a:rPr>
              <a:t> </a:t>
            </a:r>
            <a:r>
              <a:rPr lang="en-US" sz="2800" dirty="0" err="1">
                <a:solidFill>
                  <a:schemeClr val="bg1"/>
                </a:solidFill>
              </a:rPr>
              <a:t>d’amélioration</a:t>
            </a:r>
            <a:r>
              <a:rPr lang="en-US" sz="2800" dirty="0">
                <a:solidFill>
                  <a:schemeClr val="bg1"/>
                </a:solidFill>
              </a:rPr>
              <a:t> des </a:t>
            </a:r>
            <a:r>
              <a:rPr lang="en-US" sz="2800" dirty="0" err="1">
                <a:solidFill>
                  <a:schemeClr val="bg1"/>
                </a:solidFill>
              </a:rPr>
              <a:t>plantes</a:t>
            </a:r>
            <a:r>
              <a:rPr lang="en-US" sz="2800" dirty="0">
                <a:solidFill>
                  <a:schemeClr val="bg1"/>
                </a:solidFill>
              </a:rPr>
              <a:t> de </a:t>
            </a:r>
            <a:r>
              <a:rPr lang="en-US" sz="2800" dirty="0" err="1">
                <a:solidFill>
                  <a:schemeClr val="bg1"/>
                </a:solidFill>
              </a:rPr>
              <a:t>l’ancienne</a:t>
            </a:r>
            <a:r>
              <a:rPr lang="en-US" sz="2800" dirty="0">
                <a:solidFill>
                  <a:schemeClr val="bg1"/>
                </a:solidFill>
              </a:rPr>
              <a:t> station </a:t>
            </a:r>
            <a:r>
              <a:rPr lang="en-US" sz="2800" dirty="0" err="1">
                <a:solidFill>
                  <a:schemeClr val="bg1"/>
                </a:solidFill>
              </a:rPr>
              <a:t>centrale</a:t>
            </a:r>
            <a:r>
              <a:rPr lang="en-US" sz="2800" dirty="0">
                <a:solidFill>
                  <a:schemeClr val="bg1"/>
                </a:solidFill>
              </a:rPr>
              <a:t> de Versailles </a:t>
            </a:r>
            <a:r>
              <a:rPr lang="en-US" sz="2800" dirty="0" err="1">
                <a:solidFill>
                  <a:schemeClr val="bg1"/>
                </a:solidFill>
              </a:rPr>
              <a:t>sont</a:t>
            </a:r>
            <a:r>
              <a:rPr lang="en-US" sz="2800" dirty="0">
                <a:solidFill>
                  <a:schemeClr val="bg1"/>
                </a:solidFill>
              </a:rPr>
              <a:t> à l’ </a:t>
            </a:r>
            <a:r>
              <a:rPr lang="en-US" sz="2800" dirty="0" err="1">
                <a:solidFill>
                  <a:schemeClr val="bg1"/>
                </a:solidFill>
              </a:rPr>
              <a:t>étroit</a:t>
            </a:r>
            <a:r>
              <a:rPr lang="en-US" sz="2800" dirty="0">
                <a:solidFill>
                  <a:schemeClr val="bg1"/>
                </a:solidFill>
              </a:rPr>
              <a:t>.</a:t>
            </a:r>
          </a:p>
        </p:txBody>
      </p:sp>
      <p:pic>
        <p:nvPicPr>
          <p:cNvPr id="1026" name="Picture 2" descr="https://i.gyazo.com/135f77132713bfe264007736b9af68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979" y="1547294"/>
            <a:ext cx="7013127" cy="485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09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419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405A067-B49C-4F11-A938-80BC29FEE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56" y="5942099"/>
            <a:ext cx="1333500" cy="912887"/>
          </a:xfrm>
          <a:prstGeom prst="rect">
            <a:avLst/>
          </a:prstGeom>
        </p:spPr>
      </p:pic>
      <p:sp>
        <p:nvSpPr>
          <p:cNvPr id="6" name="Title 1">
            <a:extLst>
              <a:ext uri="{FF2B5EF4-FFF2-40B4-BE49-F238E27FC236}">
                <a16:creationId xmlns:a16="http://schemas.microsoft.com/office/drawing/2014/main" id="{EBF5AA71-3F4D-4E9E-BA5E-688B6C5A5C68}"/>
              </a:ext>
            </a:extLst>
          </p:cNvPr>
          <p:cNvSpPr txBox="1">
            <a:spLocks/>
          </p:cNvSpPr>
          <p:nvPr/>
        </p:nvSpPr>
        <p:spPr>
          <a:xfrm>
            <a:off x="585209" y="1637506"/>
            <a:ext cx="3411107" cy="3582988"/>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ct val="0"/>
              </a:spcBef>
              <a:buFontTx/>
              <a:buNone/>
              <a:defRPr sz="3600" i="1" kern="1200" baseline="0">
                <a:solidFill>
                  <a:schemeClr val="tx1"/>
                </a:solidFill>
                <a:latin typeface="+mj-lt"/>
                <a:ea typeface="+mj-ea"/>
                <a:cs typeface="+mj-cs"/>
              </a:defRPr>
            </a:lvl1pPr>
          </a:lstStyle>
          <a:p>
            <a:r>
              <a:rPr lang="fr-FR" sz="1800" dirty="0" smtClean="0">
                <a:solidFill>
                  <a:schemeClr val="bg1"/>
                </a:solidFill>
              </a:rPr>
              <a:t>Ils </a:t>
            </a:r>
            <a:r>
              <a:rPr lang="fr-FR" sz="1800" dirty="0">
                <a:solidFill>
                  <a:schemeClr val="bg1"/>
                </a:solidFill>
              </a:rPr>
              <a:t>ont un projet agronomique basé sur la semence améliorée, Xavier Bernard </a:t>
            </a:r>
            <a:r>
              <a:rPr lang="fr-FR" sz="1800" dirty="0" smtClean="0">
                <a:solidFill>
                  <a:schemeClr val="bg1"/>
                </a:solidFill>
              </a:rPr>
              <a:t>participe de cette vision. </a:t>
            </a:r>
            <a:endParaRPr lang="fr-FR" sz="1800" dirty="0">
              <a:solidFill>
                <a:schemeClr val="bg1"/>
              </a:solidFill>
            </a:endParaRPr>
          </a:p>
          <a:p>
            <a:endParaRPr lang="fr-FR" sz="1800" dirty="0">
              <a:solidFill>
                <a:schemeClr val="bg1"/>
              </a:solidFill>
            </a:endParaRPr>
          </a:p>
          <a:p>
            <a:r>
              <a:rPr lang="fr-FR" sz="1800" dirty="0">
                <a:solidFill>
                  <a:schemeClr val="bg1"/>
                </a:solidFill>
                <a:sym typeface="Wingdings" panose="05000000000000000000" pitchFamily="2" charset="2"/>
              </a:rPr>
              <a:t> Le Directeur de l’INRA, connaissant bien Xavier Bernard, </a:t>
            </a:r>
            <a:r>
              <a:rPr lang="fr-FR" sz="1800" dirty="0" smtClean="0">
                <a:solidFill>
                  <a:schemeClr val="bg1"/>
                </a:solidFill>
                <a:sym typeface="Wingdings" panose="05000000000000000000" pitchFamily="2" charset="2"/>
              </a:rPr>
              <a:t>celui-ci lui propose </a:t>
            </a:r>
            <a:r>
              <a:rPr lang="fr-FR" sz="1800" dirty="0">
                <a:solidFill>
                  <a:schemeClr val="bg1"/>
                </a:solidFill>
                <a:sym typeface="Wingdings" panose="05000000000000000000" pitchFamily="2" charset="2"/>
              </a:rPr>
              <a:t>de s’installer sur ses terres</a:t>
            </a:r>
            <a:r>
              <a:rPr lang="fr-FR" sz="1800" dirty="0">
                <a:solidFill>
                  <a:schemeClr val="bg1"/>
                </a:solidFill>
              </a:rPr>
              <a:t> en Poitou.</a:t>
            </a:r>
            <a:endParaRPr lang="en-US" sz="1800" dirty="0">
              <a:solidFill>
                <a:schemeClr val="bg1"/>
              </a:solidFill>
            </a:endParaRPr>
          </a:p>
        </p:txBody>
      </p:sp>
      <p:pic>
        <p:nvPicPr>
          <p:cNvPr id="7170" name="Picture 2" descr="Graines Xavier Bern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738" y="256307"/>
            <a:ext cx="2851279" cy="168679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4"/>
          <a:stretch>
            <a:fillRect/>
          </a:stretch>
        </p:blipFill>
        <p:spPr>
          <a:xfrm>
            <a:off x="5018739" y="2243637"/>
            <a:ext cx="2857500" cy="2152649"/>
          </a:xfrm>
          <a:prstGeom prst="rect">
            <a:avLst/>
          </a:prstGeom>
        </p:spPr>
      </p:pic>
      <p:pic>
        <p:nvPicPr>
          <p:cNvPr id="7174" name="Picture 6" descr="Champ d'essai à Venours en 19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8739" y="4569742"/>
            <a:ext cx="28575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4971113" y="6429375"/>
            <a:ext cx="2851279" cy="261610"/>
          </a:xfrm>
          <a:prstGeom prst="rect">
            <a:avLst/>
          </a:prstGeom>
          <a:noFill/>
        </p:spPr>
        <p:txBody>
          <a:bodyPr wrap="square" rtlCol="0">
            <a:spAutoFit/>
          </a:bodyPr>
          <a:lstStyle/>
          <a:p>
            <a:r>
              <a:rPr lang="fr-FR" sz="1100" dirty="0"/>
              <a:t>Fondation Xavier Bernard</a:t>
            </a:r>
          </a:p>
        </p:txBody>
      </p:sp>
    </p:spTree>
    <p:extLst>
      <p:ext uri="{BB962C8B-B14F-4D97-AF65-F5344CB8AC3E}">
        <p14:creationId xmlns:p14="http://schemas.microsoft.com/office/powerpoint/2010/main" val="2681176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419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405A067-B49C-4F11-A938-80BC29FEE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56" y="5942099"/>
            <a:ext cx="1333500" cy="912887"/>
          </a:xfrm>
          <a:prstGeom prst="rect">
            <a:avLst/>
          </a:prstGeom>
        </p:spPr>
      </p:pic>
      <p:sp>
        <p:nvSpPr>
          <p:cNvPr id="6" name="Title 1">
            <a:extLst>
              <a:ext uri="{FF2B5EF4-FFF2-40B4-BE49-F238E27FC236}">
                <a16:creationId xmlns:a16="http://schemas.microsoft.com/office/drawing/2014/main" id="{EBF5AA71-3F4D-4E9E-BA5E-688B6C5A5C68}"/>
              </a:ext>
            </a:extLst>
          </p:cNvPr>
          <p:cNvSpPr txBox="1">
            <a:spLocks/>
          </p:cNvSpPr>
          <p:nvPr/>
        </p:nvSpPr>
        <p:spPr>
          <a:xfrm>
            <a:off x="375658" y="0"/>
            <a:ext cx="8392682" cy="2009321"/>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ct val="0"/>
              </a:spcBef>
              <a:buFontTx/>
              <a:buNone/>
              <a:defRPr sz="3600" i="1" kern="1200" baseline="0">
                <a:solidFill>
                  <a:schemeClr val="tx1"/>
                </a:solidFill>
                <a:latin typeface="+mj-lt"/>
                <a:ea typeface="+mj-ea"/>
                <a:cs typeface="+mj-cs"/>
              </a:defRPr>
            </a:lvl1pPr>
          </a:lstStyle>
          <a:p>
            <a:r>
              <a:rPr lang="fr-FR" sz="1800" dirty="0">
                <a:solidFill>
                  <a:schemeClr val="bg1"/>
                </a:solidFill>
              </a:rPr>
              <a:t>En 1959, une mission de Yves </a:t>
            </a:r>
            <a:r>
              <a:rPr lang="fr-FR" sz="1800" dirty="0" err="1">
                <a:solidFill>
                  <a:schemeClr val="bg1"/>
                </a:solidFill>
              </a:rPr>
              <a:t>Demarly</a:t>
            </a:r>
            <a:r>
              <a:rPr lang="fr-FR" sz="1800" dirty="0">
                <a:solidFill>
                  <a:schemeClr val="bg1"/>
                </a:solidFill>
              </a:rPr>
              <a:t> et Pierre Guy vient reconnaître les lieux: il y aura deux sites.</a:t>
            </a:r>
          </a:p>
          <a:p>
            <a:r>
              <a:rPr lang="fr-FR" sz="1800" dirty="0">
                <a:solidFill>
                  <a:schemeClr val="bg1"/>
                </a:solidFill>
              </a:rPr>
              <a:t>	L’un dédié à la mise en culture et à l’observation des variétés d’élite dans un système intégré de production animale et production végétales,  à la ferme </a:t>
            </a:r>
            <a:r>
              <a:rPr lang="fr-FR" sz="1800" dirty="0" smtClean="0">
                <a:solidFill>
                  <a:schemeClr val="bg1"/>
                </a:solidFill>
              </a:rPr>
              <a:t>des Verrines </a:t>
            </a:r>
            <a:r>
              <a:rPr lang="fr-FR" sz="1800" dirty="0">
                <a:solidFill>
                  <a:schemeClr val="bg1"/>
                </a:solidFill>
              </a:rPr>
              <a:t>	</a:t>
            </a:r>
            <a:r>
              <a:rPr lang="fr-FR" sz="1800" dirty="0" smtClean="0">
                <a:solidFill>
                  <a:schemeClr val="bg1"/>
                </a:solidFill>
              </a:rPr>
              <a:t>L’</a:t>
            </a:r>
            <a:r>
              <a:rPr lang="fr-FR" sz="1800" dirty="0" err="1" smtClean="0">
                <a:solidFill>
                  <a:schemeClr val="bg1"/>
                </a:solidFill>
              </a:rPr>
              <a:t>autre.dédié</a:t>
            </a:r>
            <a:r>
              <a:rPr lang="fr-FR" sz="1800" dirty="0" smtClean="0">
                <a:solidFill>
                  <a:schemeClr val="bg1"/>
                </a:solidFill>
              </a:rPr>
              <a:t> </a:t>
            </a:r>
            <a:r>
              <a:rPr lang="fr-FR" sz="1800" dirty="0">
                <a:solidFill>
                  <a:schemeClr val="bg1"/>
                </a:solidFill>
              </a:rPr>
              <a:t>à la science génétique et à la sélection (nécessité d’y limiter les surfaces en herbe notamment pour réduire les erreurs liées aux croisements incontrôlés), à la ferme du Chêne</a:t>
            </a:r>
          </a:p>
          <a:p>
            <a:endParaRPr lang="en-US" sz="1800" dirty="0">
              <a:solidFill>
                <a:schemeClr val="bg1"/>
              </a:solidFill>
            </a:endParaRPr>
          </a:p>
        </p:txBody>
      </p:sp>
      <p:pic>
        <p:nvPicPr>
          <p:cNvPr id="4098" name="Picture 2" descr="https://i.gyazo.com/d3c221fd8aee40a108477317dc5c70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386" y="1890135"/>
            <a:ext cx="5229225" cy="4778725"/>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a:xfrm>
            <a:off x="5762171" y="2656114"/>
            <a:ext cx="1596572" cy="32859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1957386" y="5268686"/>
            <a:ext cx="1134157" cy="914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4"/>
          <a:stretch>
            <a:fillRect/>
          </a:stretch>
        </p:blipFill>
        <p:spPr>
          <a:xfrm>
            <a:off x="97067" y="2823458"/>
            <a:ext cx="5492972" cy="3846909"/>
          </a:xfrm>
          <a:prstGeom prst="rect">
            <a:avLst/>
          </a:prstGeom>
        </p:spPr>
      </p:pic>
    </p:spTree>
    <p:extLst>
      <p:ext uri="{BB962C8B-B14F-4D97-AF65-F5344CB8AC3E}">
        <p14:creationId xmlns:p14="http://schemas.microsoft.com/office/powerpoint/2010/main" val="184413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419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405A067-B49C-4F11-A938-80BC29FEE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56" y="5942099"/>
            <a:ext cx="1333500" cy="912887"/>
          </a:xfrm>
          <a:prstGeom prst="rect">
            <a:avLst/>
          </a:prstGeom>
        </p:spPr>
      </p:pic>
      <p:sp>
        <p:nvSpPr>
          <p:cNvPr id="6" name="Title 1">
            <a:extLst>
              <a:ext uri="{FF2B5EF4-FFF2-40B4-BE49-F238E27FC236}">
                <a16:creationId xmlns:a16="http://schemas.microsoft.com/office/drawing/2014/main" id="{EBF5AA71-3F4D-4E9E-BA5E-688B6C5A5C68}"/>
              </a:ext>
            </a:extLst>
          </p:cNvPr>
          <p:cNvSpPr txBox="1">
            <a:spLocks/>
          </p:cNvSpPr>
          <p:nvPr/>
        </p:nvSpPr>
        <p:spPr>
          <a:xfrm>
            <a:off x="266700" y="409575"/>
            <a:ext cx="8392682" cy="587692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ct val="0"/>
              </a:spcBef>
              <a:buFontTx/>
              <a:buNone/>
              <a:defRPr sz="3600" i="1" kern="1200" baseline="0">
                <a:solidFill>
                  <a:schemeClr val="tx1"/>
                </a:solidFill>
                <a:latin typeface="+mj-lt"/>
                <a:ea typeface="+mj-ea"/>
                <a:cs typeface="+mj-cs"/>
              </a:defRPr>
            </a:lvl1pPr>
          </a:lstStyle>
          <a:p>
            <a:pPr algn="ctr"/>
            <a:r>
              <a:rPr lang="fr-FR" sz="2800" dirty="0">
                <a:solidFill>
                  <a:schemeClr val="bg1"/>
                </a:solidFill>
              </a:rPr>
              <a:t>La stratégie de l’amélioration des plantes: </a:t>
            </a:r>
          </a:p>
          <a:p>
            <a:pPr algn="ctr"/>
            <a:endParaRPr lang="fr-FR" sz="2800" dirty="0">
              <a:solidFill>
                <a:schemeClr val="bg1"/>
              </a:solidFill>
            </a:endParaRPr>
          </a:p>
          <a:p>
            <a:r>
              <a:rPr lang="fr-FR" sz="2800" dirty="0">
                <a:solidFill>
                  <a:schemeClr val="bg1"/>
                </a:solidFill>
              </a:rPr>
              <a:t>	 Si tous les facteurs modifiables du milieu sont à l’optimum pour la variété élite, le rayonnement solaire est la ressource limitante principale et le peuplement idéal devrait alors être composé d’un seul génotype. </a:t>
            </a:r>
          </a:p>
          <a:p>
            <a:r>
              <a:rPr lang="fr-FR" sz="2800" dirty="0">
                <a:solidFill>
                  <a:schemeClr val="bg1"/>
                </a:solidFill>
              </a:rPr>
              <a:t>	</a:t>
            </a:r>
          </a:p>
          <a:p>
            <a:r>
              <a:rPr lang="fr-FR" sz="2800" dirty="0">
                <a:solidFill>
                  <a:schemeClr val="bg1"/>
                </a:solidFill>
              </a:rPr>
              <a:t>	Le facteur limitant difficile à optimiser cependant en été est l’eau. Il convient donc d’utiliser au mieux les périodes de printemps et d’automne. </a:t>
            </a:r>
          </a:p>
          <a:p>
            <a:r>
              <a:rPr lang="fr-FR" sz="2800" dirty="0">
                <a:solidFill>
                  <a:schemeClr val="bg1"/>
                </a:solidFill>
              </a:rPr>
              <a:t>	</a:t>
            </a:r>
          </a:p>
          <a:p>
            <a:r>
              <a:rPr lang="fr-FR" sz="2800" dirty="0">
                <a:solidFill>
                  <a:schemeClr val="bg1"/>
                </a:solidFill>
              </a:rPr>
              <a:t>	</a:t>
            </a:r>
            <a:r>
              <a:rPr lang="fr-FR" sz="2800" dirty="0">
                <a:solidFill>
                  <a:schemeClr val="bg1"/>
                </a:solidFill>
                <a:sym typeface="Wingdings" panose="05000000000000000000" pitchFamily="2" charset="2"/>
              </a:rPr>
              <a:t> </a:t>
            </a:r>
            <a:r>
              <a:rPr lang="fr-FR" sz="2800" dirty="0">
                <a:solidFill>
                  <a:schemeClr val="bg1"/>
                </a:solidFill>
              </a:rPr>
              <a:t>Jouer sur la diversité des phénologies des espèces et, en leur sein, des variétés, pour accroître la souplesse d’exploitation et la production mais sans trop dégrader la qualité: </a:t>
            </a:r>
            <a:r>
              <a:rPr lang="fr-FR" sz="2800" b="1" dirty="0" smtClean="0">
                <a:solidFill>
                  <a:schemeClr val="bg1"/>
                </a:solidFill>
              </a:rPr>
              <a:t>concept </a:t>
            </a:r>
            <a:r>
              <a:rPr lang="fr-FR" sz="2800" b="1" dirty="0">
                <a:solidFill>
                  <a:schemeClr val="bg1"/>
                </a:solidFill>
              </a:rPr>
              <a:t>de chaînes </a:t>
            </a:r>
            <a:r>
              <a:rPr lang="fr-FR" sz="2800" b="1" dirty="0" smtClean="0">
                <a:solidFill>
                  <a:schemeClr val="bg1"/>
                </a:solidFill>
              </a:rPr>
              <a:t>fourragères</a:t>
            </a:r>
            <a:r>
              <a:rPr lang="fr-FR" sz="2800" dirty="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3739518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56" y="0"/>
            <a:ext cx="9144000" cy="6858000"/>
          </a:xfrm>
          <a:prstGeom prst="rect">
            <a:avLst/>
          </a:prstGeom>
          <a:solidFill>
            <a:srgbClr val="419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405A067-B49C-4F11-A938-80BC29FEE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56" y="5942099"/>
            <a:ext cx="1333500" cy="912887"/>
          </a:xfrm>
          <a:prstGeom prst="rect">
            <a:avLst/>
          </a:prstGeom>
        </p:spPr>
      </p:pic>
      <p:sp>
        <p:nvSpPr>
          <p:cNvPr id="6" name="Title 1">
            <a:extLst>
              <a:ext uri="{FF2B5EF4-FFF2-40B4-BE49-F238E27FC236}">
                <a16:creationId xmlns:a16="http://schemas.microsoft.com/office/drawing/2014/main" id="{EBF5AA71-3F4D-4E9E-BA5E-688B6C5A5C68}"/>
              </a:ext>
            </a:extLst>
          </p:cNvPr>
          <p:cNvSpPr txBox="1">
            <a:spLocks/>
          </p:cNvSpPr>
          <p:nvPr/>
        </p:nvSpPr>
        <p:spPr>
          <a:xfrm>
            <a:off x="238826" y="140345"/>
            <a:ext cx="5045529" cy="632777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ct val="0"/>
              </a:spcBef>
              <a:buFontTx/>
              <a:buNone/>
              <a:defRPr sz="3600" i="1" kern="1200" baseline="0">
                <a:solidFill>
                  <a:schemeClr val="tx1"/>
                </a:solidFill>
                <a:latin typeface="+mj-lt"/>
                <a:ea typeface="+mj-ea"/>
                <a:cs typeface="+mj-cs"/>
              </a:defRPr>
            </a:lvl1pPr>
          </a:lstStyle>
          <a:p>
            <a:r>
              <a:rPr lang="fr-FR" sz="2400" dirty="0">
                <a:solidFill>
                  <a:schemeClr val="bg1"/>
                </a:solidFill>
              </a:rPr>
              <a:t>	Certains, à la même époque,  préconisaient plutôt une optimisation des ressources du milieu, valorisant la diversité de la prairie naturelle (Voisin, </a:t>
            </a:r>
            <a:r>
              <a:rPr lang="fr-FR" sz="2400" dirty="0" err="1">
                <a:solidFill>
                  <a:schemeClr val="bg1"/>
                </a:solidFill>
              </a:rPr>
              <a:t>Hédin</a:t>
            </a:r>
            <a:r>
              <a:rPr lang="fr-FR" sz="2400" dirty="0">
                <a:solidFill>
                  <a:schemeClr val="bg1"/>
                </a:solidFill>
              </a:rPr>
              <a:t>, </a:t>
            </a:r>
            <a:r>
              <a:rPr lang="fr-FR" sz="2400" dirty="0" err="1">
                <a:solidFill>
                  <a:schemeClr val="bg1"/>
                </a:solidFill>
              </a:rPr>
              <a:t>Rebischung</a:t>
            </a:r>
            <a:r>
              <a:rPr lang="fr-FR" sz="2400" dirty="0">
                <a:solidFill>
                  <a:schemeClr val="bg1"/>
                </a:solidFill>
              </a:rPr>
              <a:t>… ). Ils mettent en avant le rôle des légumineuses en association ou en </a:t>
            </a:r>
            <a:r>
              <a:rPr lang="fr-FR" sz="2400" dirty="0" smtClean="0">
                <a:solidFill>
                  <a:schemeClr val="bg1"/>
                </a:solidFill>
              </a:rPr>
              <a:t>pur, en précurseurs </a:t>
            </a:r>
            <a:r>
              <a:rPr lang="fr-FR" sz="2400" dirty="0">
                <a:solidFill>
                  <a:schemeClr val="bg1"/>
                </a:solidFill>
              </a:rPr>
              <a:t>de l’approche « one </a:t>
            </a:r>
            <a:r>
              <a:rPr lang="fr-FR" sz="2400" dirty="0" err="1">
                <a:solidFill>
                  <a:schemeClr val="bg1"/>
                </a:solidFill>
              </a:rPr>
              <a:t>health</a:t>
            </a:r>
            <a:r>
              <a:rPr lang="fr-FR" sz="2400" dirty="0">
                <a:solidFill>
                  <a:schemeClr val="bg1"/>
                </a:solidFill>
              </a:rPr>
              <a:t> ».</a:t>
            </a:r>
          </a:p>
          <a:p>
            <a:r>
              <a:rPr lang="fr-FR" sz="2400" dirty="0">
                <a:solidFill>
                  <a:schemeClr val="bg1"/>
                </a:solidFill>
              </a:rPr>
              <a:t>	Moins productive et restreinte à des régions aux potentiels fourragers plus faibles, cette approche a été combattue et marginalisée dans les grandes zones herbagères et à l’INRA, spécialement en amélioration des plantes: « L’herbe ça se cultive » (AFPF).</a:t>
            </a:r>
          </a:p>
          <a:p>
            <a:r>
              <a:rPr lang="fr-FR" sz="2400" dirty="0">
                <a:solidFill>
                  <a:schemeClr val="bg1"/>
                </a:solidFill>
              </a:rPr>
              <a:t>	</a:t>
            </a:r>
            <a:r>
              <a:rPr lang="fr-FR" sz="2400" b="1" dirty="0">
                <a:solidFill>
                  <a:schemeClr val="bg1"/>
                </a:solidFill>
              </a:rPr>
              <a:t>Lusignan engage cependant des travaux sur la luzerne, </a:t>
            </a:r>
            <a:r>
              <a:rPr lang="fr-FR" sz="2400" b="1" dirty="0" smtClean="0">
                <a:solidFill>
                  <a:schemeClr val="bg1"/>
                </a:solidFill>
              </a:rPr>
              <a:t>et avec le rapport Poly sur une agriculture plus </a:t>
            </a:r>
            <a:r>
              <a:rPr lang="fr-FR" sz="2400" b="1" dirty="0" err="1" smtClean="0">
                <a:solidFill>
                  <a:schemeClr val="bg1"/>
                </a:solidFill>
              </a:rPr>
              <a:t>auto,ome</a:t>
            </a:r>
            <a:r>
              <a:rPr lang="fr-FR" sz="2400" b="1" dirty="0" smtClean="0">
                <a:solidFill>
                  <a:schemeClr val="bg1"/>
                </a:solidFill>
              </a:rPr>
              <a:t> et plus économe à la </a:t>
            </a:r>
            <a:r>
              <a:rPr lang="fr-FR" sz="2400" b="1" dirty="0">
                <a:solidFill>
                  <a:schemeClr val="bg1"/>
                </a:solidFill>
              </a:rPr>
              <a:t>fin des années 1970, </a:t>
            </a:r>
            <a:r>
              <a:rPr lang="fr-FR" sz="2400" b="1" dirty="0" smtClean="0">
                <a:solidFill>
                  <a:schemeClr val="bg1"/>
                </a:solidFill>
              </a:rPr>
              <a:t>sur </a:t>
            </a:r>
            <a:r>
              <a:rPr lang="fr-FR" sz="2400" b="1" dirty="0">
                <a:solidFill>
                  <a:schemeClr val="bg1"/>
                </a:solidFill>
              </a:rPr>
              <a:t>le lupin, et le soja.</a:t>
            </a:r>
            <a:endParaRPr lang="en-US" sz="2400" b="1" dirty="0">
              <a:solidFill>
                <a:schemeClr val="bg1"/>
              </a:solidFill>
            </a:endParaRPr>
          </a:p>
        </p:txBody>
      </p:sp>
      <p:pic>
        <p:nvPicPr>
          <p:cNvPr id="5122" name="Picture 2" descr="https://www.le-livre.fr/photos/R30/R300011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52049">
            <a:off x="6071141" y="407990"/>
            <a:ext cx="2009756" cy="27533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raines de Lupinus albus – Lupin blanc comestible - Boutique Végét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669" y="3849219"/>
            <a:ext cx="3228975" cy="258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618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419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405A067-B49C-4F11-A938-80BC29FEE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56" y="5942099"/>
            <a:ext cx="1333500" cy="912887"/>
          </a:xfrm>
          <a:prstGeom prst="rect">
            <a:avLst/>
          </a:prstGeom>
        </p:spPr>
      </p:pic>
      <p:sp>
        <p:nvSpPr>
          <p:cNvPr id="6" name="Title 1">
            <a:extLst>
              <a:ext uri="{FF2B5EF4-FFF2-40B4-BE49-F238E27FC236}">
                <a16:creationId xmlns:a16="http://schemas.microsoft.com/office/drawing/2014/main" id="{EBF5AA71-3F4D-4E9E-BA5E-688B6C5A5C68}"/>
              </a:ext>
            </a:extLst>
          </p:cNvPr>
          <p:cNvSpPr txBox="1">
            <a:spLocks/>
          </p:cNvSpPr>
          <p:nvPr/>
        </p:nvSpPr>
        <p:spPr>
          <a:xfrm>
            <a:off x="160930" y="730491"/>
            <a:ext cx="1814462" cy="6079101"/>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ct val="0"/>
              </a:spcBef>
              <a:buFontTx/>
              <a:buNone/>
              <a:defRPr sz="3600" i="1" kern="1200" baseline="0">
                <a:solidFill>
                  <a:schemeClr val="tx1"/>
                </a:solidFill>
                <a:latin typeface="+mj-lt"/>
                <a:ea typeface="+mj-ea"/>
                <a:cs typeface="+mj-cs"/>
              </a:defRPr>
            </a:lvl1pPr>
          </a:lstStyle>
          <a:p>
            <a:r>
              <a:rPr lang="fr-FR" sz="1200" dirty="0">
                <a:solidFill>
                  <a:schemeClr val="bg1"/>
                </a:solidFill>
              </a:rPr>
              <a:t>Dans ce contexte que s’installent également plus tard des chercheurs </a:t>
            </a:r>
          </a:p>
          <a:p>
            <a:r>
              <a:rPr lang="fr-FR" sz="1200" dirty="0">
                <a:solidFill>
                  <a:schemeClr val="bg1"/>
                </a:solidFill>
              </a:rPr>
              <a:t> - de pathologie végétale (1965)</a:t>
            </a:r>
          </a:p>
          <a:p>
            <a:r>
              <a:rPr lang="fr-FR" sz="1200" dirty="0">
                <a:solidFill>
                  <a:schemeClr val="bg1"/>
                </a:solidFill>
              </a:rPr>
              <a:t> - d’entomologie (1977)</a:t>
            </a:r>
          </a:p>
          <a:p>
            <a:r>
              <a:rPr lang="fr-FR" sz="1200" dirty="0">
                <a:solidFill>
                  <a:schemeClr val="bg1"/>
                </a:solidFill>
              </a:rPr>
              <a:t> - d’agronomie (1975) et de bioclimatologie (1985)</a:t>
            </a:r>
          </a:p>
          <a:p>
            <a:endParaRPr lang="fr-FR" sz="1200" dirty="0">
              <a:solidFill>
                <a:schemeClr val="bg1"/>
              </a:solidFill>
            </a:endParaRPr>
          </a:p>
          <a:p>
            <a:r>
              <a:rPr lang="fr-FR" sz="1200" dirty="0">
                <a:solidFill>
                  <a:schemeClr val="bg1"/>
                </a:solidFill>
              </a:rPr>
              <a:t>Parallèlement, outre ceux pour le CTPS, les essais conduits à la ferme des Verrines mettent en relief le lien entre les troupeaux et le fonctionnement des sols, à travers la gestion du couvert végétal permanent constitué par les prairies et le recyclage des effluents sur les céréales. Les troupeaux testent la variabilité génétique de la valeur alimentaires des fourragères. </a:t>
            </a:r>
            <a:endParaRPr lang="en-US" sz="1200" dirty="0">
              <a:solidFill>
                <a:schemeClr val="bg1"/>
              </a:solidFill>
            </a:endParaRPr>
          </a:p>
        </p:txBody>
      </p:sp>
      <p:pic>
        <p:nvPicPr>
          <p:cNvPr id="2050" name="Picture 2" descr="https://i.gyazo.com/196ca94a5f31008c534635d0899b8f9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392" y="790224"/>
            <a:ext cx="6805664" cy="5277552"/>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a:xfrm>
            <a:off x="6000750" y="2990850"/>
            <a:ext cx="2028826" cy="2019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p:cNvSpPr/>
          <p:nvPr/>
        </p:nvSpPr>
        <p:spPr>
          <a:xfrm>
            <a:off x="4267200" y="3541441"/>
            <a:ext cx="6096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3940233" y="4563687"/>
            <a:ext cx="58189" cy="457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08153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4199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405A067-B49C-4F11-A938-80BC29FEE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56" y="5942099"/>
            <a:ext cx="1333500" cy="912887"/>
          </a:xfrm>
          <a:prstGeom prst="rect">
            <a:avLst/>
          </a:prstGeom>
        </p:spPr>
      </p:pic>
      <p:sp>
        <p:nvSpPr>
          <p:cNvPr id="6" name="Title 1">
            <a:extLst>
              <a:ext uri="{FF2B5EF4-FFF2-40B4-BE49-F238E27FC236}">
                <a16:creationId xmlns:a16="http://schemas.microsoft.com/office/drawing/2014/main" id="{EBF5AA71-3F4D-4E9E-BA5E-688B6C5A5C68}"/>
              </a:ext>
            </a:extLst>
          </p:cNvPr>
          <p:cNvSpPr txBox="1">
            <a:spLocks/>
          </p:cNvSpPr>
          <p:nvPr/>
        </p:nvSpPr>
        <p:spPr>
          <a:xfrm>
            <a:off x="266700" y="159657"/>
            <a:ext cx="3797300" cy="580299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ct val="0"/>
              </a:spcBef>
              <a:buFontTx/>
              <a:buNone/>
              <a:defRPr sz="3600" i="1" kern="1200" baseline="0">
                <a:solidFill>
                  <a:schemeClr val="tx1"/>
                </a:solidFill>
                <a:latin typeface="+mj-lt"/>
                <a:ea typeface="+mj-ea"/>
                <a:cs typeface="+mj-cs"/>
              </a:defRPr>
            </a:lvl1pPr>
          </a:lstStyle>
          <a:p>
            <a:pPr algn="ctr"/>
            <a:r>
              <a:rPr lang="fr-FR" sz="3200" b="1" dirty="0" smtClean="0">
                <a:solidFill>
                  <a:schemeClr val="bg1"/>
                </a:solidFill>
              </a:rPr>
              <a:t>Bilan scientifique succinct</a:t>
            </a:r>
          </a:p>
          <a:p>
            <a:pPr algn="ctr"/>
            <a:endParaRPr lang="fr-FR" sz="2000" dirty="0">
              <a:solidFill>
                <a:schemeClr val="bg1"/>
              </a:solidFill>
            </a:endParaRPr>
          </a:p>
          <a:p>
            <a:r>
              <a:rPr lang="fr-FR" sz="2000" dirty="0">
                <a:solidFill>
                  <a:schemeClr val="bg1"/>
                </a:solidFill>
              </a:rPr>
              <a:t>	- progrès génétiques en graminées et luzerne (souplesse du feuillage, productivité estivale</a:t>
            </a:r>
            <a:r>
              <a:rPr lang="fr-FR" sz="2000" dirty="0" smtClean="0">
                <a:solidFill>
                  <a:schemeClr val="bg1"/>
                </a:solidFill>
              </a:rPr>
              <a:t>…)</a:t>
            </a:r>
          </a:p>
          <a:p>
            <a:endParaRPr lang="fr-FR" sz="2000" dirty="0">
              <a:solidFill>
                <a:schemeClr val="bg1"/>
              </a:solidFill>
            </a:endParaRPr>
          </a:p>
          <a:p>
            <a:r>
              <a:rPr lang="fr-FR" sz="2000" dirty="0">
                <a:solidFill>
                  <a:schemeClr val="bg1"/>
                </a:solidFill>
              </a:rPr>
              <a:t>	- besoins en azote pour la croissance et de teneur en azote critique</a:t>
            </a:r>
          </a:p>
          <a:p>
            <a:r>
              <a:rPr lang="fr-FR" sz="2000" dirty="0">
                <a:solidFill>
                  <a:schemeClr val="bg1"/>
                </a:solidFill>
              </a:rPr>
              <a:t>	- schéma général de réponse de la plante à l’environnement et simulations mathématique des culture (contributions à STICS prairie, </a:t>
            </a:r>
            <a:r>
              <a:rPr lang="fr-FR" sz="2000" dirty="0" err="1">
                <a:solidFill>
                  <a:schemeClr val="bg1"/>
                </a:solidFill>
              </a:rPr>
              <a:t>Mécanical</a:t>
            </a:r>
            <a:r>
              <a:rPr lang="fr-FR" sz="2000" dirty="0">
                <a:solidFill>
                  <a:schemeClr val="bg1"/>
                </a:solidFill>
              </a:rPr>
              <a:t>, L Grass, </a:t>
            </a:r>
            <a:r>
              <a:rPr lang="fr-FR" sz="2000" dirty="0" err="1">
                <a:solidFill>
                  <a:schemeClr val="bg1"/>
                </a:solidFill>
              </a:rPr>
              <a:t>Legume</a:t>
            </a:r>
            <a:r>
              <a:rPr lang="fr-FR" sz="2000" dirty="0">
                <a:solidFill>
                  <a:schemeClr val="bg1"/>
                </a:solidFill>
              </a:rPr>
              <a:t> …)</a:t>
            </a:r>
          </a:p>
          <a:p>
            <a:endParaRPr lang="fr-FR" sz="2000" dirty="0" smtClean="0">
              <a:solidFill>
                <a:schemeClr val="bg1"/>
              </a:solidFill>
            </a:endParaRPr>
          </a:p>
          <a:p>
            <a:r>
              <a:rPr lang="fr-FR" sz="2000" dirty="0">
                <a:solidFill>
                  <a:schemeClr val="bg1"/>
                </a:solidFill>
              </a:rPr>
              <a:t>	- comment la valeur alimentaire dépend de la croissance et les marges de progrès génétique</a:t>
            </a:r>
          </a:p>
          <a:p>
            <a:r>
              <a:rPr lang="fr-FR" sz="2000" dirty="0">
                <a:solidFill>
                  <a:schemeClr val="bg1"/>
                </a:solidFill>
              </a:rPr>
              <a:t>	</a:t>
            </a:r>
            <a:endParaRPr lang="en-US" sz="2000" dirty="0">
              <a:solidFill>
                <a:schemeClr val="bg1"/>
              </a:solidFill>
            </a:endParaRPr>
          </a:p>
        </p:txBody>
      </p:sp>
      <p:grpSp>
        <p:nvGrpSpPr>
          <p:cNvPr id="3" name="Groupe 2"/>
          <p:cNvGrpSpPr/>
          <p:nvPr/>
        </p:nvGrpSpPr>
        <p:grpSpPr>
          <a:xfrm>
            <a:off x="5124450" y="4519106"/>
            <a:ext cx="3790671" cy="2130204"/>
            <a:chOff x="4330700" y="354650"/>
            <a:chExt cx="5256213" cy="3132902"/>
          </a:xfrm>
        </p:grpSpPr>
        <p:pic>
          <p:nvPicPr>
            <p:cNvPr id="6146" name="Picture 2" descr="https://www.researchgate.net/profile/Bruno-Andrieu/publication/233911576/figure/fig3/AS:349486560890888@1460335497304/Courbes-de-dilution-critique-maximale-ct-minimale-de-lazote-pour-un-peuplement-de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700" y="354650"/>
              <a:ext cx="4416425" cy="313290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572001" y="354650"/>
              <a:ext cx="5014912" cy="362118"/>
            </a:xfrm>
            <a:prstGeom prst="rect">
              <a:avLst/>
            </a:prstGeom>
            <a:noFill/>
          </p:spPr>
          <p:txBody>
            <a:bodyPr wrap="square" rtlCol="0">
              <a:spAutoFit/>
            </a:bodyPr>
            <a:lstStyle/>
            <a:p>
              <a:r>
                <a:rPr lang="fr-FR" sz="1000" dirty="0"/>
                <a:t>L’agronomie d’aujourd’hui . Doré et al </a:t>
              </a:r>
              <a:r>
                <a:rPr lang="fr-FR" sz="1000" dirty="0" err="1"/>
                <a:t>ed</a:t>
              </a:r>
              <a:r>
                <a:rPr lang="fr-FR" sz="1000" dirty="0"/>
                <a:t>. </a:t>
              </a:r>
              <a:r>
                <a:rPr lang="fr-FR" sz="1000" dirty="0" err="1"/>
                <a:t>Quae</a:t>
              </a:r>
              <a:r>
                <a:rPr lang="fr-FR" sz="1000" dirty="0"/>
                <a:t>. 2006</a:t>
              </a:r>
            </a:p>
          </p:txBody>
        </p:sp>
      </p:grpSp>
      <p:grpSp>
        <p:nvGrpSpPr>
          <p:cNvPr id="9" name="Groupe 8"/>
          <p:cNvGrpSpPr/>
          <p:nvPr/>
        </p:nvGrpSpPr>
        <p:grpSpPr>
          <a:xfrm>
            <a:off x="4897428" y="327674"/>
            <a:ext cx="2760672" cy="4339576"/>
            <a:chOff x="4897428" y="327674"/>
            <a:chExt cx="2229004" cy="3501502"/>
          </a:xfrm>
        </p:grpSpPr>
        <p:pic>
          <p:nvPicPr>
            <p:cNvPr id="7" name="Image 6"/>
            <p:cNvPicPr>
              <a:picLocks noChangeAspect="1"/>
            </p:cNvPicPr>
            <p:nvPr/>
          </p:nvPicPr>
          <p:blipFill>
            <a:blip r:embed="rId4"/>
            <a:stretch>
              <a:fillRect/>
            </a:stretch>
          </p:blipFill>
          <p:spPr>
            <a:xfrm>
              <a:off x="4897428" y="327674"/>
              <a:ext cx="2229004" cy="3117576"/>
            </a:xfrm>
            <a:prstGeom prst="rect">
              <a:avLst/>
            </a:prstGeom>
          </p:spPr>
        </p:pic>
        <p:sp>
          <p:nvSpPr>
            <p:cNvPr id="8" name="ZoneTexte 7"/>
            <p:cNvSpPr txBox="1"/>
            <p:nvPr/>
          </p:nvSpPr>
          <p:spPr>
            <a:xfrm>
              <a:off x="4897428" y="3367511"/>
              <a:ext cx="2229004" cy="461665"/>
            </a:xfrm>
            <a:prstGeom prst="rect">
              <a:avLst/>
            </a:prstGeom>
            <a:noFill/>
          </p:spPr>
          <p:txBody>
            <a:bodyPr wrap="square" rtlCol="0">
              <a:spAutoFit/>
            </a:bodyPr>
            <a:lstStyle/>
            <a:p>
              <a:r>
                <a:rPr lang="fr-FR" sz="1200" dirty="0">
                  <a:solidFill>
                    <a:schemeClr val="bg1"/>
                  </a:solidFill>
                </a:rPr>
                <a:t>Fête de la Science 2023. Poitiers. La diversité des prairies semées</a:t>
              </a:r>
            </a:p>
          </p:txBody>
        </p:sp>
      </p:grpSp>
    </p:spTree>
    <p:extLst>
      <p:ext uri="{BB962C8B-B14F-4D97-AF65-F5344CB8AC3E}">
        <p14:creationId xmlns:p14="http://schemas.microsoft.com/office/powerpoint/2010/main" val="1185699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6464</TotalTime>
  <Words>753</Words>
  <Application>Microsoft Office PowerPoint</Application>
  <PresentationFormat>Affichage à l'écran (4:3)</PresentationFormat>
  <Paragraphs>61</Paragraphs>
  <Slides>11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vt:i4>
      </vt:variant>
    </vt:vector>
  </HeadingPairs>
  <TitlesOfParts>
    <vt:vector size="16" baseType="lpstr">
      <vt:lpstr>Arial</vt:lpstr>
      <vt:lpstr>Calibri</vt:lpstr>
      <vt:lpstr>Calibri Light</vt:lpstr>
      <vt:lpstr>Wingdings</vt:lpstr>
      <vt:lpstr>Thème Office</vt:lpstr>
      <vt:lpstr>L’INRA chez Xavier Bernard 1962-2023…</vt:lpstr>
      <vt:lpstr>Présentation PowerPoint</vt:lpstr>
      <vt:lpstr>Les laboratoires d’amélioration des plantes de l’ancienne station centrale de Versailles sont à l’ étroit.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Jean-Louis Durand</dc:creator>
  <cp:lastModifiedBy>Jean-Louis Durand</cp:lastModifiedBy>
  <cp:revision>52</cp:revision>
  <dcterms:created xsi:type="dcterms:W3CDTF">2023-11-19T18:18:02Z</dcterms:created>
  <dcterms:modified xsi:type="dcterms:W3CDTF">2023-12-13T12:56:10Z</dcterms:modified>
</cp:coreProperties>
</file>