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1" r:id="rId9"/>
    <p:sldId id="302" r:id="rId10"/>
    <p:sldId id="264" r:id="rId11"/>
    <p:sldId id="265" r:id="rId12"/>
    <p:sldId id="267" r:id="rId13"/>
    <p:sldId id="268" r:id="rId14"/>
    <p:sldId id="266" r:id="rId15"/>
    <p:sldId id="271" r:id="rId16"/>
    <p:sldId id="272" r:id="rId17"/>
    <p:sldId id="275" r:id="rId18"/>
    <p:sldId id="277" r:id="rId19"/>
    <p:sldId id="278" r:id="rId20"/>
    <p:sldId id="279" r:id="rId21"/>
    <p:sldId id="280" r:id="rId22"/>
    <p:sldId id="281" r:id="rId23"/>
    <p:sldId id="295" r:id="rId24"/>
    <p:sldId id="296" r:id="rId25"/>
    <p:sldId id="297" r:id="rId26"/>
    <p:sldId id="298" r:id="rId27"/>
    <p:sldId id="299" r:id="rId28"/>
    <p:sldId id="30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2" r:id="rId39"/>
    <p:sldId id="293" r:id="rId40"/>
    <p:sldId id="294" r:id="rId41"/>
    <p:sldId id="301" r:id="rId42"/>
    <p:sldId id="274" r:id="rId43"/>
    <p:sldId id="273" r:id="rId44"/>
    <p:sldId id="276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66" autoAdjust="0"/>
  </p:normalViewPr>
  <p:slideViewPr>
    <p:cSldViewPr>
      <p:cViewPr>
        <p:scale>
          <a:sx n="47" d="100"/>
          <a:sy n="47" d="100"/>
        </p:scale>
        <p:origin x="-195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436751422010521"/>
          <c:y val="0.12580132681454662"/>
          <c:w val="0.81176421044384872"/>
          <c:h val="0.7776661833354779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>
                <a:solidFill>
                  <a:schemeClr val="tx1"/>
                </a:solidFill>
              </a:ln>
            </c:spPr>
            <c:trendlineType val="linear"/>
            <c:dispRSqr val="0"/>
            <c:dispEq val="0"/>
          </c:trendline>
          <c:xVal>
            <c:numRef>
              <c:f>data!$D$4:$D$193</c:f>
              <c:numCache>
                <c:formatCode>General</c:formatCode>
                <c:ptCount val="190"/>
                <c:pt idx="0">
                  <c:v>2.8259999999999987</c:v>
                </c:pt>
                <c:pt idx="1">
                  <c:v>3.09</c:v>
                </c:pt>
                <c:pt idx="2">
                  <c:v>2.9899999999999998</c:v>
                </c:pt>
                <c:pt idx="3">
                  <c:v>2.6</c:v>
                </c:pt>
                <c:pt idx="4">
                  <c:v>3.09</c:v>
                </c:pt>
                <c:pt idx="5">
                  <c:v>4.9000000000000004</c:v>
                </c:pt>
                <c:pt idx="6">
                  <c:v>4.18</c:v>
                </c:pt>
                <c:pt idx="7">
                  <c:v>4.0949999999999855</c:v>
                </c:pt>
                <c:pt idx="8">
                  <c:v>3.98</c:v>
                </c:pt>
                <c:pt idx="9">
                  <c:v>4.6199999999999966</c:v>
                </c:pt>
                <c:pt idx="10">
                  <c:v>4.1399999999999997</c:v>
                </c:pt>
                <c:pt idx="11">
                  <c:v>4.26</c:v>
                </c:pt>
                <c:pt idx="12">
                  <c:v>3.96</c:v>
                </c:pt>
                <c:pt idx="13">
                  <c:v>3.9</c:v>
                </c:pt>
                <c:pt idx="14">
                  <c:v>4.46</c:v>
                </c:pt>
                <c:pt idx="15">
                  <c:v>3.82</c:v>
                </c:pt>
                <c:pt idx="16">
                  <c:v>4.2300000000000004</c:v>
                </c:pt>
                <c:pt idx="17">
                  <c:v>4.5999999999999996</c:v>
                </c:pt>
                <c:pt idx="18">
                  <c:v>4.1899999999999995</c:v>
                </c:pt>
                <c:pt idx="19">
                  <c:v>4.0750000000000002</c:v>
                </c:pt>
                <c:pt idx="20">
                  <c:v>4.22</c:v>
                </c:pt>
                <c:pt idx="21">
                  <c:v>4.1099999999999985</c:v>
                </c:pt>
                <c:pt idx="23">
                  <c:v>4.18</c:v>
                </c:pt>
                <c:pt idx="24">
                  <c:v>3.6</c:v>
                </c:pt>
                <c:pt idx="25">
                  <c:v>3.44</c:v>
                </c:pt>
                <c:pt idx="26">
                  <c:v>3.55</c:v>
                </c:pt>
                <c:pt idx="27">
                  <c:v>3.53</c:v>
                </c:pt>
                <c:pt idx="28">
                  <c:v>3.57</c:v>
                </c:pt>
                <c:pt idx="29">
                  <c:v>3.17</c:v>
                </c:pt>
                <c:pt idx="30">
                  <c:v>3.82</c:v>
                </c:pt>
                <c:pt idx="31">
                  <c:v>3.73</c:v>
                </c:pt>
                <c:pt idx="32">
                  <c:v>3.1</c:v>
                </c:pt>
                <c:pt idx="33">
                  <c:v>3.13</c:v>
                </c:pt>
                <c:pt idx="34">
                  <c:v>3.54</c:v>
                </c:pt>
                <c:pt idx="35">
                  <c:v>3.2800000000000002</c:v>
                </c:pt>
                <c:pt idx="36">
                  <c:v>2.98</c:v>
                </c:pt>
                <c:pt idx="37">
                  <c:v>2.36</c:v>
                </c:pt>
                <c:pt idx="38">
                  <c:v>2.0699999999999998</c:v>
                </c:pt>
                <c:pt idx="39">
                  <c:v>2.72</c:v>
                </c:pt>
                <c:pt idx="40">
                  <c:v>3.19</c:v>
                </c:pt>
                <c:pt idx="41">
                  <c:v>3.3299999999999987</c:v>
                </c:pt>
                <c:pt idx="42">
                  <c:v>3.16</c:v>
                </c:pt>
                <c:pt idx="43">
                  <c:v>3.19</c:v>
                </c:pt>
                <c:pt idx="44">
                  <c:v>2.9299999999999997</c:v>
                </c:pt>
                <c:pt idx="45">
                  <c:v>2.66</c:v>
                </c:pt>
                <c:pt idx="46">
                  <c:v>3.085</c:v>
                </c:pt>
                <c:pt idx="47">
                  <c:v>2.7050000000000001</c:v>
                </c:pt>
                <c:pt idx="48">
                  <c:v>2.4299999999999997</c:v>
                </c:pt>
                <c:pt idx="49">
                  <c:v>2.1</c:v>
                </c:pt>
                <c:pt idx="50">
                  <c:v>2.1850000000000001</c:v>
                </c:pt>
                <c:pt idx="51">
                  <c:v>2.3099999999999987</c:v>
                </c:pt>
                <c:pt idx="52">
                  <c:v>3.3299999999999987</c:v>
                </c:pt>
                <c:pt idx="53">
                  <c:v>2.17</c:v>
                </c:pt>
                <c:pt idx="54">
                  <c:v>3.46</c:v>
                </c:pt>
                <c:pt idx="55">
                  <c:v>3.6</c:v>
                </c:pt>
                <c:pt idx="56">
                  <c:v>2.7800000000000002</c:v>
                </c:pt>
                <c:pt idx="57">
                  <c:v>2.75</c:v>
                </c:pt>
                <c:pt idx="58">
                  <c:v>2.63</c:v>
                </c:pt>
                <c:pt idx="59">
                  <c:v>2.64</c:v>
                </c:pt>
                <c:pt idx="60">
                  <c:v>3.04</c:v>
                </c:pt>
                <c:pt idx="61">
                  <c:v>3.08</c:v>
                </c:pt>
                <c:pt idx="62">
                  <c:v>3.17</c:v>
                </c:pt>
                <c:pt idx="63">
                  <c:v>3.2600000000000002</c:v>
                </c:pt>
                <c:pt idx="64">
                  <c:v>3.09</c:v>
                </c:pt>
                <c:pt idx="65">
                  <c:v>3.16</c:v>
                </c:pt>
                <c:pt idx="66">
                  <c:v>3.3299999999999987</c:v>
                </c:pt>
                <c:pt idx="67">
                  <c:v>3.82</c:v>
                </c:pt>
                <c:pt idx="68">
                  <c:v>1.85</c:v>
                </c:pt>
                <c:pt idx="69">
                  <c:v>2.2200000000000002</c:v>
                </c:pt>
                <c:pt idx="70">
                  <c:v>2.38</c:v>
                </c:pt>
                <c:pt idx="71">
                  <c:v>2.9299999999999997</c:v>
                </c:pt>
                <c:pt idx="72">
                  <c:v>2.7</c:v>
                </c:pt>
                <c:pt idx="73">
                  <c:v>2.4699999999999998</c:v>
                </c:pt>
                <c:pt idx="74">
                  <c:v>2.82</c:v>
                </c:pt>
                <c:pt idx="75">
                  <c:v>2.25</c:v>
                </c:pt>
                <c:pt idx="76">
                  <c:v>2.9699999999999998</c:v>
                </c:pt>
                <c:pt idx="77">
                  <c:v>3.07</c:v>
                </c:pt>
                <c:pt idx="78">
                  <c:v>2.09</c:v>
                </c:pt>
                <c:pt idx="79">
                  <c:v>2.5099999999999998</c:v>
                </c:pt>
                <c:pt idx="80">
                  <c:v>2.38</c:v>
                </c:pt>
                <c:pt idx="81">
                  <c:v>2.8899999999999997</c:v>
                </c:pt>
                <c:pt idx="82">
                  <c:v>2.8899999999999997</c:v>
                </c:pt>
                <c:pt idx="83">
                  <c:v>2.38</c:v>
                </c:pt>
                <c:pt idx="84">
                  <c:v>2.7</c:v>
                </c:pt>
                <c:pt idx="85">
                  <c:v>2.67</c:v>
                </c:pt>
                <c:pt idx="86">
                  <c:v>2.9899999999999998</c:v>
                </c:pt>
                <c:pt idx="87">
                  <c:v>2.9699999999999998</c:v>
                </c:pt>
                <c:pt idx="88">
                  <c:v>2.4699999999999998</c:v>
                </c:pt>
                <c:pt idx="89">
                  <c:v>2.98</c:v>
                </c:pt>
                <c:pt idx="90">
                  <c:v>3.11</c:v>
                </c:pt>
                <c:pt idx="91">
                  <c:v>4.08</c:v>
                </c:pt>
                <c:pt idx="92">
                  <c:v>2.69</c:v>
                </c:pt>
                <c:pt idx="93">
                  <c:v>3.14</c:v>
                </c:pt>
                <c:pt idx="94">
                  <c:v>2.9899999999999998</c:v>
                </c:pt>
                <c:pt idx="95">
                  <c:v>4.57</c:v>
                </c:pt>
                <c:pt idx="96">
                  <c:v>2.56</c:v>
                </c:pt>
                <c:pt idx="97">
                  <c:v>3.24</c:v>
                </c:pt>
                <c:pt idx="98">
                  <c:v>3.59</c:v>
                </c:pt>
                <c:pt idx="99">
                  <c:v>4.7300000000000004</c:v>
                </c:pt>
                <c:pt idx="100">
                  <c:v>2.69</c:v>
                </c:pt>
                <c:pt idx="101">
                  <c:v>3.07</c:v>
                </c:pt>
                <c:pt idx="102">
                  <c:v>3.07</c:v>
                </c:pt>
                <c:pt idx="104">
                  <c:v>1.51</c:v>
                </c:pt>
                <c:pt idx="105">
                  <c:v>2.4899999999999998</c:v>
                </c:pt>
                <c:pt idx="106">
                  <c:v>1.6800000000000055</c:v>
                </c:pt>
                <c:pt idx="107">
                  <c:v>2.3699999999999997</c:v>
                </c:pt>
                <c:pt idx="108">
                  <c:v>1.53</c:v>
                </c:pt>
                <c:pt idx="109">
                  <c:v>3.1</c:v>
                </c:pt>
                <c:pt idx="110">
                  <c:v>2.3499999999999988</c:v>
                </c:pt>
                <c:pt idx="111">
                  <c:v>2.52</c:v>
                </c:pt>
                <c:pt idx="112">
                  <c:v>1.48</c:v>
                </c:pt>
                <c:pt idx="113">
                  <c:v>2.34</c:v>
                </c:pt>
                <c:pt idx="114">
                  <c:v>1.8</c:v>
                </c:pt>
                <c:pt idx="115">
                  <c:v>2.13</c:v>
                </c:pt>
                <c:pt idx="116">
                  <c:v>1.34</c:v>
                </c:pt>
                <c:pt idx="117">
                  <c:v>2.61</c:v>
                </c:pt>
                <c:pt idx="118">
                  <c:v>2.17</c:v>
                </c:pt>
                <c:pt idx="119">
                  <c:v>2.6</c:v>
                </c:pt>
                <c:pt idx="120">
                  <c:v>1.45</c:v>
                </c:pt>
                <c:pt idx="121">
                  <c:v>2.1</c:v>
                </c:pt>
                <c:pt idx="122">
                  <c:v>1.9300000000000055</c:v>
                </c:pt>
                <c:pt idx="123">
                  <c:v>2.1800000000000002</c:v>
                </c:pt>
                <c:pt idx="124">
                  <c:v>1.59</c:v>
                </c:pt>
                <c:pt idx="125">
                  <c:v>2.57</c:v>
                </c:pt>
                <c:pt idx="126">
                  <c:v>2.8</c:v>
                </c:pt>
                <c:pt idx="127">
                  <c:v>3.42</c:v>
                </c:pt>
                <c:pt idx="128">
                  <c:v>1.44</c:v>
                </c:pt>
                <c:pt idx="129">
                  <c:v>2.08</c:v>
                </c:pt>
                <c:pt idx="130">
                  <c:v>2.3199999999999967</c:v>
                </c:pt>
                <c:pt idx="131">
                  <c:v>2.4699999999999998</c:v>
                </c:pt>
                <c:pt idx="132">
                  <c:v>1.86</c:v>
                </c:pt>
                <c:pt idx="133">
                  <c:v>2.2400000000000002</c:v>
                </c:pt>
                <c:pt idx="134">
                  <c:v>2.57</c:v>
                </c:pt>
                <c:pt idx="135">
                  <c:v>2.56</c:v>
                </c:pt>
                <c:pt idx="136">
                  <c:v>1.5</c:v>
                </c:pt>
                <c:pt idx="137">
                  <c:v>1.75</c:v>
                </c:pt>
                <c:pt idx="138">
                  <c:v>1.61</c:v>
                </c:pt>
                <c:pt idx="139">
                  <c:v>2</c:v>
                </c:pt>
                <c:pt idx="140">
                  <c:v>1.6600000000000001</c:v>
                </c:pt>
                <c:pt idx="141">
                  <c:v>2.0299999999999998</c:v>
                </c:pt>
                <c:pt idx="142">
                  <c:v>1.41</c:v>
                </c:pt>
                <c:pt idx="143">
                  <c:v>2.0499999999999998</c:v>
                </c:pt>
                <c:pt idx="144">
                  <c:v>1.33</c:v>
                </c:pt>
                <c:pt idx="145">
                  <c:v>1.6300000000000001</c:v>
                </c:pt>
                <c:pt idx="146">
                  <c:v>1.48</c:v>
                </c:pt>
                <c:pt idx="147">
                  <c:v>2.1800000000000002</c:v>
                </c:pt>
                <c:pt idx="148">
                  <c:v>1.6800000000000055</c:v>
                </c:pt>
                <c:pt idx="149">
                  <c:v>1.6300000000000001</c:v>
                </c:pt>
                <c:pt idx="150">
                  <c:v>1.55</c:v>
                </c:pt>
                <c:pt idx="151">
                  <c:v>2.1</c:v>
                </c:pt>
                <c:pt idx="152">
                  <c:v>1.6</c:v>
                </c:pt>
                <c:pt idx="153">
                  <c:v>2.0299999999999998</c:v>
                </c:pt>
                <c:pt idx="154">
                  <c:v>1.22</c:v>
                </c:pt>
                <c:pt idx="155">
                  <c:v>2.13</c:v>
                </c:pt>
                <c:pt idx="156">
                  <c:v>1.24</c:v>
                </c:pt>
                <c:pt idx="157">
                  <c:v>1.9500000000000055</c:v>
                </c:pt>
                <c:pt idx="158">
                  <c:v>1.56</c:v>
                </c:pt>
                <c:pt idx="159">
                  <c:v>2.2400000000000002</c:v>
                </c:pt>
                <c:pt idx="160">
                  <c:v>1.6300000000000001</c:v>
                </c:pt>
                <c:pt idx="161">
                  <c:v>1.6500000000000001</c:v>
                </c:pt>
                <c:pt idx="162">
                  <c:v>1.51</c:v>
                </c:pt>
                <c:pt idx="163">
                  <c:v>2.1800000000000002</c:v>
                </c:pt>
                <c:pt idx="164">
                  <c:v>1.29</c:v>
                </c:pt>
                <c:pt idx="165">
                  <c:v>1.9000000000000001</c:v>
                </c:pt>
                <c:pt idx="166">
                  <c:v>1.6400000000000001</c:v>
                </c:pt>
                <c:pt idx="167">
                  <c:v>2.21</c:v>
                </c:pt>
                <c:pt idx="168">
                  <c:v>4.1867200000000002</c:v>
                </c:pt>
                <c:pt idx="169">
                  <c:v>5.6443999999999965</c:v>
                </c:pt>
                <c:pt idx="171">
                  <c:v>2.7473066666666832</c:v>
                </c:pt>
                <c:pt idx="172">
                  <c:v>3.9711733333333337</c:v>
                </c:pt>
                <c:pt idx="173">
                  <c:v>2.3746666666666667</c:v>
                </c:pt>
                <c:pt idx="174">
                  <c:v>2.5591600000000003</c:v>
                </c:pt>
                <c:pt idx="175">
                  <c:v>3.9333333333333331</c:v>
                </c:pt>
                <c:pt idx="176">
                  <c:v>5.13</c:v>
                </c:pt>
                <c:pt idx="178">
                  <c:v>2.3066666666666578</c:v>
                </c:pt>
                <c:pt idx="179">
                  <c:v>3.16</c:v>
                </c:pt>
                <c:pt idx="180">
                  <c:v>4.4966666666666724</c:v>
                </c:pt>
                <c:pt idx="181">
                  <c:v>1.46</c:v>
                </c:pt>
                <c:pt idx="182">
                  <c:v>2.3366666666666567</c:v>
                </c:pt>
                <c:pt idx="183">
                  <c:v>2.92</c:v>
                </c:pt>
                <c:pt idx="184">
                  <c:v>1.7366666666666666</c:v>
                </c:pt>
                <c:pt idx="185">
                  <c:v>2.82</c:v>
                </c:pt>
                <c:pt idx="186">
                  <c:v>3.4933333333333336</c:v>
                </c:pt>
                <c:pt idx="187">
                  <c:v>1.8966666666666665</c:v>
                </c:pt>
                <c:pt idx="188">
                  <c:v>2.75</c:v>
                </c:pt>
                <c:pt idx="189">
                  <c:v>3.0233333333333352</c:v>
                </c:pt>
              </c:numCache>
            </c:numRef>
          </c:xVal>
          <c:yVal>
            <c:numRef>
              <c:f>data!$C$4:$C$193</c:f>
              <c:numCache>
                <c:formatCode>0.00</c:formatCode>
                <c:ptCount val="190"/>
                <c:pt idx="0">
                  <c:v>0.62567161444274355</c:v>
                </c:pt>
                <c:pt idx="1">
                  <c:v>0.68456662391630729</c:v>
                </c:pt>
                <c:pt idx="2">
                  <c:v>0.64093266962300965</c:v>
                </c:pt>
                <c:pt idx="3">
                  <c:v>0.59322882920714959</c:v>
                </c:pt>
                <c:pt idx="4">
                  <c:v>0.68343872675762529</c:v>
                </c:pt>
                <c:pt idx="5">
                  <c:v>1.3183852700530601</c:v>
                </c:pt>
                <c:pt idx="6">
                  <c:v>1.0690487425128998</c:v>
                </c:pt>
                <c:pt idx="7">
                  <c:v>1.2162242571163879</c:v>
                </c:pt>
                <c:pt idx="8">
                  <c:v>0.96501318261883262</c:v>
                </c:pt>
                <c:pt idx="9">
                  <c:v>1.2210260063656837</c:v>
                </c:pt>
                <c:pt idx="10" formatCode="0.000">
                  <c:v>1.0319184056973998</c:v>
                </c:pt>
                <c:pt idx="11">
                  <c:v>1.0911440219262862</c:v>
                </c:pt>
                <c:pt idx="12">
                  <c:v>1.0886258318797055</c:v>
                </c:pt>
                <c:pt idx="13">
                  <c:v>0.90493405823410589</c:v>
                </c:pt>
                <c:pt idx="14">
                  <c:v>0.93</c:v>
                </c:pt>
                <c:pt idx="15">
                  <c:v>1.0760150804944899</c:v>
                </c:pt>
                <c:pt idx="16">
                  <c:v>0.93556719627823259</c:v>
                </c:pt>
                <c:pt idx="17">
                  <c:v>0.97554770698094451</c:v>
                </c:pt>
                <c:pt idx="18">
                  <c:v>0.99522219535097656</c:v>
                </c:pt>
                <c:pt idx="19">
                  <c:v>1.1464955699999755</c:v>
                </c:pt>
                <c:pt idx="20">
                  <c:v>0.99278990036095549</c:v>
                </c:pt>
                <c:pt idx="21">
                  <c:v>0.82000000000000062</c:v>
                </c:pt>
                <c:pt idx="23">
                  <c:v>0.95000000000000062</c:v>
                </c:pt>
                <c:pt idx="24">
                  <c:v>0.76000000000000312</c:v>
                </c:pt>
                <c:pt idx="25">
                  <c:v>0.61000000000000065</c:v>
                </c:pt>
                <c:pt idx="26">
                  <c:v>0.65000000000000324</c:v>
                </c:pt>
                <c:pt idx="27">
                  <c:v>0.78</c:v>
                </c:pt>
                <c:pt idx="28">
                  <c:v>1.05</c:v>
                </c:pt>
                <c:pt idx="29">
                  <c:v>0.81</c:v>
                </c:pt>
                <c:pt idx="30">
                  <c:v>0.91</c:v>
                </c:pt>
                <c:pt idx="31">
                  <c:v>0.86000000000000065</c:v>
                </c:pt>
                <c:pt idx="32">
                  <c:v>0.77000000000000313</c:v>
                </c:pt>
                <c:pt idx="33">
                  <c:v>0.79</c:v>
                </c:pt>
                <c:pt idx="34">
                  <c:v>0.82000000000000062</c:v>
                </c:pt>
                <c:pt idx="35">
                  <c:v>0.84000000000000064</c:v>
                </c:pt>
                <c:pt idx="36">
                  <c:v>0.55000000000000004</c:v>
                </c:pt>
                <c:pt idx="37">
                  <c:v>0.56000000000000005</c:v>
                </c:pt>
                <c:pt idx="38">
                  <c:v>0.41000000000000031</c:v>
                </c:pt>
                <c:pt idx="39">
                  <c:v>0.62000000000000277</c:v>
                </c:pt>
                <c:pt idx="40">
                  <c:v>0.754564428205452</c:v>
                </c:pt>
                <c:pt idx="41">
                  <c:v>0.7495653394552485</c:v>
                </c:pt>
                <c:pt idx="42">
                  <c:v>0.82835748740802095</c:v>
                </c:pt>
                <c:pt idx="43">
                  <c:v>0.798373804969149</c:v>
                </c:pt>
                <c:pt idx="44">
                  <c:v>0.66191341348338206</c:v>
                </c:pt>
                <c:pt idx="45">
                  <c:v>0.72940826663393665</c:v>
                </c:pt>
                <c:pt idx="46">
                  <c:v>0.76969243643496554</c:v>
                </c:pt>
                <c:pt idx="47">
                  <c:v>0.69551657542497558</c:v>
                </c:pt>
                <c:pt idx="48">
                  <c:v>0.51831390933622701</c:v>
                </c:pt>
                <c:pt idx="49">
                  <c:v>0.45155548765291498</c:v>
                </c:pt>
                <c:pt idx="50">
                  <c:v>0.41803801599357898</c:v>
                </c:pt>
                <c:pt idx="51">
                  <c:v>0.49434498944385119</c:v>
                </c:pt>
                <c:pt idx="52" formatCode="General">
                  <c:v>0.72020673497557564</c:v>
                </c:pt>
                <c:pt idx="53" formatCode="General">
                  <c:v>0.72020673497557564</c:v>
                </c:pt>
                <c:pt idx="54" formatCode="General">
                  <c:v>0.71050970567919525</c:v>
                </c:pt>
                <c:pt idx="55" formatCode="General">
                  <c:v>0.71050970567919525</c:v>
                </c:pt>
                <c:pt idx="56" formatCode="General">
                  <c:v>0.59950681650989601</c:v>
                </c:pt>
                <c:pt idx="57" formatCode="General">
                  <c:v>0.59950681650989601</c:v>
                </c:pt>
                <c:pt idx="58" formatCode="General">
                  <c:v>0.61415439072605649</c:v>
                </c:pt>
                <c:pt idx="59" formatCode="General">
                  <c:v>0.61415439072605649</c:v>
                </c:pt>
                <c:pt idx="60" formatCode="General">
                  <c:v>0.7295245194256551</c:v>
                </c:pt>
                <c:pt idx="61" formatCode="General">
                  <c:v>0.7295245194256551</c:v>
                </c:pt>
                <c:pt idx="62" formatCode="General">
                  <c:v>0.76739312738341015</c:v>
                </c:pt>
                <c:pt idx="63" formatCode="General">
                  <c:v>0.76739312738341015</c:v>
                </c:pt>
                <c:pt idx="64" formatCode="General">
                  <c:v>0.73325764034553365</c:v>
                </c:pt>
                <c:pt idx="65" formatCode="General">
                  <c:v>0.73325764034553365</c:v>
                </c:pt>
                <c:pt idx="66" formatCode="General">
                  <c:v>0.85667685790362291</c:v>
                </c:pt>
                <c:pt idx="67" formatCode="General">
                  <c:v>0.85667685790362291</c:v>
                </c:pt>
                <c:pt idx="68" formatCode="General">
                  <c:v>0.41464254894085256</c:v>
                </c:pt>
                <c:pt idx="69" formatCode="General">
                  <c:v>0.53707168802239569</c:v>
                </c:pt>
                <c:pt idx="70" formatCode="General">
                  <c:v>0.46760125726226481</c:v>
                </c:pt>
                <c:pt idx="71" formatCode="General">
                  <c:v>0.62434955679973636</c:v>
                </c:pt>
                <c:pt idx="72" formatCode="General">
                  <c:v>0.61895750915245251</c:v>
                </c:pt>
                <c:pt idx="73" formatCode="General">
                  <c:v>0.50842192979678758</c:v>
                </c:pt>
                <c:pt idx="74" formatCode="General">
                  <c:v>0.63338644967519764</c:v>
                </c:pt>
                <c:pt idx="75" formatCode="General">
                  <c:v>0.55299714224383678</c:v>
                </c:pt>
                <c:pt idx="76" formatCode="General">
                  <c:v>0.68217534232833066</c:v>
                </c:pt>
                <c:pt idx="77" formatCode="General">
                  <c:v>0.71966464601475666</c:v>
                </c:pt>
                <c:pt idx="78" formatCode="General">
                  <c:v>0.43839056980854646</c:v>
                </c:pt>
                <c:pt idx="79" formatCode="General">
                  <c:v>0.54845923120000273</c:v>
                </c:pt>
                <c:pt idx="80" formatCode="General">
                  <c:v>0.57163356491267858</c:v>
                </c:pt>
                <c:pt idx="81" formatCode="General">
                  <c:v>0.62805125505688708</c:v>
                </c:pt>
                <c:pt idx="82" formatCode="General">
                  <c:v>0.66988989350619976</c:v>
                </c:pt>
                <c:pt idx="83" formatCode="General">
                  <c:v>0.53767821318856135</c:v>
                </c:pt>
                <c:pt idx="84" formatCode="General">
                  <c:v>0.55204620248026681</c:v>
                </c:pt>
                <c:pt idx="85" formatCode="General">
                  <c:v>0.6274555869129953</c:v>
                </c:pt>
                <c:pt idx="86" formatCode="General">
                  <c:v>0.76604579958409047</c:v>
                </c:pt>
                <c:pt idx="87" formatCode="General">
                  <c:v>0.66478921719374418</c:v>
                </c:pt>
                <c:pt idx="88" formatCode="General">
                  <c:v>0.70312500000000289</c:v>
                </c:pt>
                <c:pt idx="89" formatCode="General">
                  <c:v>0.81845238095237682</c:v>
                </c:pt>
                <c:pt idx="90" formatCode="General">
                  <c:v>0.73660714285714279</c:v>
                </c:pt>
                <c:pt idx="91" formatCode="General">
                  <c:v>0.9151785714285755</c:v>
                </c:pt>
                <c:pt idx="92" formatCode="General">
                  <c:v>0.7589285714285785</c:v>
                </c:pt>
                <c:pt idx="93" formatCode="General">
                  <c:v>0.85565476190476153</c:v>
                </c:pt>
                <c:pt idx="94" formatCode="General">
                  <c:v>0.67708333333333692</c:v>
                </c:pt>
                <c:pt idx="95" formatCode="General">
                  <c:v>1.0119047619047619</c:v>
                </c:pt>
                <c:pt idx="96" formatCode="General">
                  <c:v>0.74404761904761962</c:v>
                </c:pt>
                <c:pt idx="97" formatCode="General">
                  <c:v>0.82589285714285765</c:v>
                </c:pt>
                <c:pt idx="98" formatCode="General">
                  <c:v>0.82217261904761896</c:v>
                </c:pt>
                <c:pt idx="99" formatCode="General">
                  <c:v>1.0230654761904758</c:v>
                </c:pt>
                <c:pt idx="100" formatCode="General">
                  <c:v>0.69940476190475853</c:v>
                </c:pt>
                <c:pt idx="101" formatCode="General">
                  <c:v>0.87797619047619346</c:v>
                </c:pt>
                <c:pt idx="102" formatCode="General">
                  <c:v>0.7886904761904826</c:v>
                </c:pt>
                <c:pt idx="104" formatCode="General">
                  <c:v>0.26614517023843809</c:v>
                </c:pt>
                <c:pt idx="105" formatCode="General">
                  <c:v>0.56624858429060676</c:v>
                </c:pt>
                <c:pt idx="106" formatCode="General">
                  <c:v>0.43291774248540982</c:v>
                </c:pt>
                <c:pt idx="107" formatCode="General">
                  <c:v>0.55265095390107299</c:v>
                </c:pt>
                <c:pt idx="108" formatCode="General">
                  <c:v>0.3211517165005538</c:v>
                </c:pt>
                <c:pt idx="109" formatCode="General">
                  <c:v>0.60602061261532036</c:v>
                </c:pt>
                <c:pt idx="110" formatCode="General">
                  <c:v>0.45681063122923826</c:v>
                </c:pt>
                <c:pt idx="111" formatCode="General">
                  <c:v>0.60599643139660064</c:v>
                </c:pt>
                <c:pt idx="112" formatCode="General">
                  <c:v>0.29600542526973778</c:v>
                </c:pt>
                <c:pt idx="113" formatCode="General">
                  <c:v>0.54685776491546456</c:v>
                </c:pt>
                <c:pt idx="114" formatCode="General">
                  <c:v>0.44674254914984246</c:v>
                </c:pt>
                <c:pt idx="115" formatCode="General">
                  <c:v>0.57538100040871365</c:v>
                </c:pt>
                <c:pt idx="116" formatCode="General">
                  <c:v>0.37098560354374566</c:v>
                </c:pt>
                <c:pt idx="117" formatCode="General">
                  <c:v>0.65787626965950285</c:v>
                </c:pt>
                <c:pt idx="118" formatCode="General">
                  <c:v>0.44771815935201881</c:v>
                </c:pt>
                <c:pt idx="119" formatCode="General">
                  <c:v>0.5578684572352256</c:v>
                </c:pt>
                <c:pt idx="120" formatCode="General">
                  <c:v>0.29542208502530676</c:v>
                </c:pt>
                <c:pt idx="121" formatCode="General">
                  <c:v>0.6027499115154572</c:v>
                </c:pt>
                <c:pt idx="122" formatCode="General">
                  <c:v>0.43856398823209547</c:v>
                </c:pt>
                <c:pt idx="123" formatCode="General">
                  <c:v>0.54077388228929701</c:v>
                </c:pt>
                <c:pt idx="124" formatCode="General">
                  <c:v>0.29900332225913628</c:v>
                </c:pt>
                <c:pt idx="125" formatCode="General">
                  <c:v>0.58869932983522477</c:v>
                </c:pt>
                <c:pt idx="126" formatCode="General">
                  <c:v>0.4581405099734715</c:v>
                </c:pt>
                <c:pt idx="127" formatCode="General">
                  <c:v>0.66168327796234772</c:v>
                </c:pt>
                <c:pt idx="128" formatCode="General">
                  <c:v>0.31007751937984918</c:v>
                </c:pt>
                <c:pt idx="129" formatCode="General">
                  <c:v>0.58578976958247442</c:v>
                </c:pt>
                <c:pt idx="130" formatCode="General">
                  <c:v>0.44553734224934893</c:v>
                </c:pt>
                <c:pt idx="131" formatCode="General">
                  <c:v>0.59410140534750622</c:v>
                </c:pt>
                <c:pt idx="132" formatCode="General">
                  <c:v>0.33499446290144258</c:v>
                </c:pt>
                <c:pt idx="133" formatCode="General">
                  <c:v>0.68474117289285863</c:v>
                </c:pt>
                <c:pt idx="134" formatCode="General">
                  <c:v>0.46480734260850104</c:v>
                </c:pt>
                <c:pt idx="135" formatCode="General">
                  <c:v>0.61112097584257685</c:v>
                </c:pt>
                <c:pt idx="136" formatCode="General">
                  <c:v>0.28446967408022988</c:v>
                </c:pt>
                <c:pt idx="137" formatCode="General">
                  <c:v>0.43429866949087387</c:v>
                </c:pt>
                <c:pt idx="138" formatCode="General">
                  <c:v>0.33640797091385177</c:v>
                </c:pt>
                <c:pt idx="139" formatCode="General">
                  <c:v>0.49034902054877499</c:v>
                </c:pt>
                <c:pt idx="140" formatCode="General">
                  <c:v>0.24426880614771407</c:v>
                </c:pt>
                <c:pt idx="141" formatCode="General">
                  <c:v>0.35016022932286589</c:v>
                </c:pt>
                <c:pt idx="142" formatCode="General">
                  <c:v>0.27679964329637374</c:v>
                </c:pt>
                <c:pt idx="143" formatCode="General">
                  <c:v>0.56453594849322308</c:v>
                </c:pt>
                <c:pt idx="144" formatCode="General">
                  <c:v>0.28848183795368043</c:v>
                </c:pt>
                <c:pt idx="145" formatCode="General">
                  <c:v>0.33200723299933432</c:v>
                </c:pt>
                <c:pt idx="146" formatCode="General">
                  <c:v>0.30862054716318182</c:v>
                </c:pt>
                <c:pt idx="147" formatCode="General">
                  <c:v>0.49567669567570527</c:v>
                </c:pt>
                <c:pt idx="148" formatCode="General">
                  <c:v>0.23451864820163879</c:v>
                </c:pt>
                <c:pt idx="149" formatCode="General">
                  <c:v>0.33629079485932006</c:v>
                </c:pt>
                <c:pt idx="150" formatCode="General">
                  <c:v>0.2626936753932364</c:v>
                </c:pt>
                <c:pt idx="151" formatCode="General">
                  <c:v>0.53284815942927366</c:v>
                </c:pt>
                <c:pt idx="152" formatCode="General">
                  <c:v>0.29503824336171608</c:v>
                </c:pt>
                <c:pt idx="153" formatCode="General">
                  <c:v>0.37305578173264747</c:v>
                </c:pt>
                <c:pt idx="154" formatCode="General">
                  <c:v>0.37184282138466368</c:v>
                </c:pt>
                <c:pt idx="155" formatCode="General">
                  <c:v>0.51487782364883306</c:v>
                </c:pt>
                <c:pt idx="156" formatCode="General">
                  <c:v>0.26600918472385532</c:v>
                </c:pt>
                <c:pt idx="157" formatCode="General">
                  <c:v>0.42049982534576036</c:v>
                </c:pt>
                <c:pt idx="158" formatCode="General">
                  <c:v>0.30182404936541757</c:v>
                </c:pt>
                <c:pt idx="159" formatCode="General">
                  <c:v>0.63651743267425864</c:v>
                </c:pt>
                <c:pt idx="160" formatCode="General">
                  <c:v>0.22925537538992644</c:v>
                </c:pt>
                <c:pt idx="161" formatCode="General">
                  <c:v>0.31159841883959027</c:v>
                </c:pt>
                <c:pt idx="162" formatCode="General">
                  <c:v>0.26456952754447832</c:v>
                </c:pt>
                <c:pt idx="163" formatCode="General">
                  <c:v>0.50150139760086054</c:v>
                </c:pt>
                <c:pt idx="164" formatCode="General">
                  <c:v>0.27384863295997508</c:v>
                </c:pt>
                <c:pt idx="165" formatCode="General">
                  <c:v>0.36017777440242332</c:v>
                </c:pt>
                <c:pt idx="166" formatCode="General">
                  <c:v>0.33614209550961566</c:v>
                </c:pt>
                <c:pt idx="167" formatCode="General">
                  <c:v>0.55186165004285104</c:v>
                </c:pt>
                <c:pt idx="168" formatCode="General">
                  <c:v>0.94000000000000061</c:v>
                </c:pt>
                <c:pt idx="169" formatCode="General">
                  <c:v>1.1299999999999937</c:v>
                </c:pt>
                <c:pt idx="171" formatCode="General">
                  <c:v>0.6700000000000037</c:v>
                </c:pt>
                <c:pt idx="172" formatCode="General">
                  <c:v>1.01</c:v>
                </c:pt>
                <c:pt idx="173" formatCode="General">
                  <c:v>0.44</c:v>
                </c:pt>
                <c:pt idx="174" formatCode="General">
                  <c:v>0.72000000000000064</c:v>
                </c:pt>
                <c:pt idx="175" formatCode="General">
                  <c:v>0.76571428571428568</c:v>
                </c:pt>
                <c:pt idx="176" formatCode="General">
                  <c:v>0.98190476190475828</c:v>
                </c:pt>
                <c:pt idx="178" formatCode="General">
                  <c:v>0.53261904761905043</c:v>
                </c:pt>
                <c:pt idx="179" formatCode="General">
                  <c:v>0.77904761904761965</c:v>
                </c:pt>
                <c:pt idx="180" formatCode="General">
                  <c:v>0.95129301766729335</c:v>
                </c:pt>
                <c:pt idx="181" formatCode="General">
                  <c:v>0.27761904761904782</c:v>
                </c:pt>
                <c:pt idx="182" formatCode="General">
                  <c:v>0.37115416046771332</c:v>
                </c:pt>
                <c:pt idx="183" formatCode="General">
                  <c:v>0.57021891625008658</c:v>
                </c:pt>
                <c:pt idx="184" formatCode="General">
                  <c:v>0.25047619047619024</c:v>
                </c:pt>
                <c:pt idx="185" formatCode="General">
                  <c:v>0.42913527382183808</c:v>
                </c:pt>
                <c:pt idx="186" formatCode="General">
                  <c:v>0.58148925376246408</c:v>
                </c:pt>
                <c:pt idx="187" formatCode="General">
                  <c:v>0.23513363189296946</c:v>
                </c:pt>
                <c:pt idx="188" formatCode="General">
                  <c:v>0.35375472078571568</c:v>
                </c:pt>
                <c:pt idx="189" formatCode="General">
                  <c:v>0.49834404338247951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787776"/>
        <c:axId val="151789952"/>
      </c:scatterChart>
      <c:valAx>
        <c:axId val="151787776"/>
        <c:scaling>
          <c:orientation val="minMax"/>
          <c:max val="6"/>
        </c:scaling>
        <c:delete val="0"/>
        <c:axPos val="b"/>
        <c:title>
          <c:tx>
            <c:rich>
              <a:bodyPr/>
              <a:lstStyle/>
              <a:p>
                <a:pPr>
                  <a:defRPr lang="es-CL" sz="1400"/>
                </a:pPr>
                <a:r>
                  <a:rPr lang="en-US" sz="1400"/>
                  <a:t>N % upper leaves</a:t>
                </a:r>
              </a:p>
            </c:rich>
          </c:tx>
          <c:layout>
            <c:manualLayout>
              <c:xMode val="edge"/>
              <c:yMode val="edge"/>
              <c:x val="0.40269988639479781"/>
              <c:y val="0.923387723387723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s-CL" sz="1200" baseline="0"/>
            </a:pPr>
            <a:endParaRPr lang="fr-FR"/>
          </a:p>
        </c:txPr>
        <c:crossAx val="151789952"/>
        <c:crosses val="autoZero"/>
        <c:crossBetween val="midCat"/>
      </c:valAx>
      <c:valAx>
        <c:axId val="15178995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s-CL" sz="1400"/>
                </a:pPr>
                <a:r>
                  <a:rPr lang="en-US" sz="1400"/>
                  <a:t>Nitrogen Nutrition Index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s-CL" sz="1200"/>
            </a:pPr>
            <a:endParaRPr lang="fr-FR"/>
          </a:p>
        </c:txPr>
        <c:crossAx val="151787776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7FAAD-4700-4BA2-B853-11325EDC53DF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89426-3DF0-4A55-8F6E-740BC9AE2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6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9426-3DF0-4A55-8F6E-740BC9AE23E1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76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0ED4-B76A-4876-818C-37DF300B4808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CB35-BEB0-447F-9DE1-A1271CCA2B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69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0ED4-B76A-4876-818C-37DF300B4808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CB35-BEB0-447F-9DE1-A1271CCA2B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0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0ED4-B76A-4876-818C-37DF300B4808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CB35-BEB0-447F-9DE1-A1271CCA2B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7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0ED4-B76A-4876-818C-37DF300B4808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CB35-BEB0-447F-9DE1-A1271CCA2B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6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0ED4-B76A-4876-818C-37DF300B4808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CB35-BEB0-447F-9DE1-A1271CCA2B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71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0ED4-B76A-4876-818C-37DF300B4808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CB35-BEB0-447F-9DE1-A1271CCA2B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26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0ED4-B76A-4876-818C-37DF300B4808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CB35-BEB0-447F-9DE1-A1271CCA2B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9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0ED4-B76A-4876-818C-37DF300B4808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CB35-BEB0-447F-9DE1-A1271CCA2B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63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0ED4-B76A-4876-818C-37DF300B4808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CB35-BEB0-447F-9DE1-A1271CCA2B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0ED4-B76A-4876-818C-37DF300B4808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CB35-BEB0-447F-9DE1-A1271CCA2B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27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0ED4-B76A-4876-818C-37DF300B4808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CB35-BEB0-447F-9DE1-A1271CCA2B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60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0ED4-B76A-4876-818C-37DF300B4808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CB35-BEB0-447F-9DE1-A1271CCA2B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48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Nutrition </a:t>
            </a:r>
            <a:r>
              <a:rPr lang="en-GB" b="1" dirty="0" err="1" smtClean="0"/>
              <a:t>azotée</a:t>
            </a:r>
            <a:r>
              <a:rPr lang="en-GB" b="1" dirty="0" smtClean="0"/>
              <a:t> et </a:t>
            </a:r>
            <a:r>
              <a:rPr lang="en-GB" b="1" dirty="0" err="1" smtClean="0"/>
              <a:t>croissance</a:t>
            </a:r>
            <a:r>
              <a:rPr lang="en-GB" b="1" dirty="0" smtClean="0"/>
              <a:t> des cultures</a:t>
            </a:r>
            <a:endParaRPr lang="en-GB" b="1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Gilles LEMAIRE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&amp;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François GASTAL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-36512" y="44624"/>
            <a:ext cx="3864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30 </a:t>
            </a:r>
            <a:r>
              <a:rPr lang="en-GB" dirty="0" err="1" smtClean="0"/>
              <a:t>ans</a:t>
            </a:r>
            <a:r>
              <a:rPr lang="en-GB" dirty="0" smtClean="0"/>
              <a:t> </a:t>
            </a:r>
            <a:r>
              <a:rPr lang="en-GB" dirty="0" err="1" smtClean="0"/>
              <a:t>d’Ecophysiologie</a:t>
            </a:r>
            <a:r>
              <a:rPr lang="en-GB" dirty="0" smtClean="0"/>
              <a:t>, INRA </a:t>
            </a:r>
            <a:r>
              <a:rPr lang="en-GB" dirty="0" err="1" smtClean="0"/>
              <a:t>Lusignan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00846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893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La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biomasse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aérienne</a:t>
            </a:r>
            <a:r>
              <a:rPr lang="en-GB" sz="2400" b="1" dirty="0" smtClean="0">
                <a:latin typeface="Comic Sans MS" panose="030F0702030302020204" pitchFamily="66" charset="0"/>
              </a:rPr>
              <a:t> des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plantes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est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composée</a:t>
            </a:r>
            <a:r>
              <a:rPr lang="en-GB" sz="2400" b="1" dirty="0" smtClean="0">
                <a:latin typeface="Comic Sans MS" panose="030F0702030302020204" pitchFamily="66" charset="0"/>
              </a:rPr>
              <a:t> de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deux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compartiments</a:t>
            </a:r>
            <a:r>
              <a:rPr lang="en-GB" sz="2400" b="1" dirty="0" smtClean="0">
                <a:latin typeface="Comic Sans MS" panose="030F0702030302020204" pitchFamily="66" charset="0"/>
              </a:rPr>
              <a:t>: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67544" y="1772816"/>
            <a:ext cx="3744416" cy="26642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Comic Sans MS" panose="030F0702030302020204" pitchFamily="66" charset="0"/>
              </a:rPr>
              <a:t>Tissus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métaboliques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Wm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dirty="0" err="1" smtClean="0">
                <a:latin typeface="Comic Sans MS" panose="030F0702030302020204" pitchFamily="66" charset="0"/>
              </a:rPr>
              <a:t>Captation</a:t>
            </a:r>
            <a:r>
              <a:rPr lang="en-GB" dirty="0" smtClean="0">
                <a:latin typeface="Comic Sans MS" panose="030F0702030302020204" pitchFamily="66" charset="0"/>
              </a:rPr>
              <a:t> de la lumière</a:t>
            </a:r>
          </a:p>
          <a:p>
            <a:r>
              <a:rPr lang="en-GB" dirty="0" err="1" smtClean="0">
                <a:latin typeface="Comic Sans MS" panose="030F0702030302020204" pitchFamily="66" charset="0"/>
              </a:rPr>
              <a:t>Photosynthèse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err="1" smtClean="0">
                <a:latin typeface="Comic Sans MS" panose="030F0702030302020204" pitchFamily="66" charset="0"/>
              </a:rPr>
              <a:t>Méristèmes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Teneur</a:t>
            </a:r>
            <a:r>
              <a:rPr lang="en-GB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N </a:t>
            </a:r>
            <a:r>
              <a:rPr lang="en-GB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élevée</a:t>
            </a:r>
            <a:endParaRPr lang="en-GB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844834" y="1772816"/>
            <a:ext cx="3816424" cy="26642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Tissus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soutien</a:t>
            </a:r>
            <a:endParaRPr lang="en-GB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Ws</a:t>
            </a:r>
            <a:endParaRPr lang="en-GB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Fibres</a:t>
            </a:r>
          </a:p>
          <a:p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Vaisseaux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conducteurs</a:t>
            </a:r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…..</a:t>
            </a: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Teneur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N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faible</a:t>
            </a:r>
            <a:endParaRPr lang="en-GB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9592" y="4653136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latin typeface="Comic Sans MS" panose="030F0702030302020204" pitchFamily="66" charset="0"/>
              </a:rPr>
              <a:t>Croissance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en</a:t>
            </a:r>
            <a:r>
              <a:rPr lang="en-GB" sz="2000" dirty="0" smtClean="0">
                <a:latin typeface="Comic Sans MS" panose="030F0702030302020204" pitchFamily="66" charset="0"/>
              </a:rPr>
              <a:t> surface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72000" y="4653136"/>
            <a:ext cx="4362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latin typeface="Comic Sans MS" panose="030F0702030302020204" pitchFamily="66" charset="0"/>
              </a:rPr>
              <a:t>Croissance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en</a:t>
            </a:r>
            <a:r>
              <a:rPr lang="en-GB" sz="2000" dirty="0" smtClean="0">
                <a:latin typeface="Comic Sans MS" panose="030F0702030302020204" pitchFamily="66" charset="0"/>
              </a:rPr>
              <a:t> hauteur et </a:t>
            </a:r>
            <a:r>
              <a:rPr lang="en-GB" sz="2000" dirty="0" err="1" smtClean="0">
                <a:latin typeface="Comic Sans MS" panose="030F0702030302020204" pitchFamily="66" charset="0"/>
              </a:rPr>
              <a:t>épaisseur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5" y="5301208"/>
            <a:ext cx="8193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 dilution de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l’azote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serait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alors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la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conséquence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d’une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diminution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ontogénique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la part du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compartiment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métabolique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dans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la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biomasse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totale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42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49" y="548680"/>
            <a:ext cx="21526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2" y="116632"/>
            <a:ext cx="841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Le </a:t>
            </a:r>
            <a:r>
              <a:rPr lang="en-GB" sz="2000" dirty="0" err="1" smtClean="0">
                <a:latin typeface="Comic Sans MS" panose="030F0702030302020204" pitchFamily="66" charset="0"/>
              </a:rPr>
              <a:t>compartiment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métabolique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serait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dimensionné</a:t>
            </a:r>
            <a:r>
              <a:rPr lang="en-GB" sz="2000" dirty="0" smtClean="0">
                <a:latin typeface="Comic Sans MS" panose="030F0702030302020204" pitchFamily="66" charset="0"/>
              </a:rPr>
              <a:t> par </a:t>
            </a:r>
            <a:r>
              <a:rPr lang="en-GB" sz="2000" dirty="0" err="1" smtClean="0">
                <a:latin typeface="Comic Sans MS" panose="030F0702030302020204" pitchFamily="66" charset="0"/>
              </a:rPr>
              <a:t>l’Indice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Foliaire</a:t>
            </a:r>
            <a:r>
              <a:rPr lang="en-GB" sz="2000" dirty="0" smtClean="0">
                <a:latin typeface="Comic Sans MS" panose="030F0702030302020204" pitchFamily="66" charset="0"/>
              </a:rPr>
              <a:t>: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3568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772816"/>
            <a:ext cx="20193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1196752"/>
            <a:ext cx="6548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Et </a:t>
            </a:r>
            <a:r>
              <a:rPr lang="en-GB" sz="2000" dirty="0" err="1" smtClean="0">
                <a:latin typeface="Comic Sans MS" panose="030F0702030302020204" pitchFamily="66" charset="0"/>
              </a:rPr>
              <a:t>s’il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est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ontogéniquement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relié</a:t>
            </a:r>
            <a:r>
              <a:rPr lang="en-GB" sz="2000" dirty="0" smtClean="0">
                <a:latin typeface="Comic Sans MS" panose="030F0702030302020204" pitchFamily="66" charset="0"/>
              </a:rPr>
              <a:t> à la </a:t>
            </a:r>
            <a:r>
              <a:rPr lang="en-GB" sz="2000" dirty="0" err="1" smtClean="0">
                <a:latin typeface="Comic Sans MS" panose="030F0702030302020204" pitchFamily="66" charset="0"/>
              </a:rPr>
              <a:t>biomasse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totale</a:t>
            </a:r>
            <a:r>
              <a:rPr lang="en-GB" sz="2000" dirty="0" smtClean="0">
                <a:latin typeface="Comic Sans MS" panose="030F0702030302020204" pitchFamily="66" charset="0"/>
              </a:rPr>
              <a:t>: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074" y="2924944"/>
            <a:ext cx="18764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9512" y="2564904"/>
            <a:ext cx="840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latin typeface="Comic Sans MS" panose="030F0702030302020204" pitchFamily="66" charset="0"/>
              </a:rPr>
              <a:t>Alors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il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doit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exister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une</a:t>
            </a:r>
            <a:r>
              <a:rPr lang="en-GB" sz="2000" dirty="0" smtClean="0">
                <a:latin typeface="Comic Sans MS" panose="030F0702030302020204" pitchFamily="66" charset="0"/>
              </a:rPr>
              <a:t> relation entre </a:t>
            </a:r>
            <a:r>
              <a:rPr lang="en-GB" sz="2000" dirty="0" err="1" smtClean="0">
                <a:latin typeface="Comic Sans MS" panose="030F0702030302020204" pitchFamily="66" charset="0"/>
              </a:rPr>
              <a:t>l’indice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foliaire</a:t>
            </a:r>
            <a:r>
              <a:rPr lang="en-GB" sz="2000" dirty="0" smtClean="0">
                <a:latin typeface="Comic Sans MS" panose="030F0702030302020204" pitchFamily="66" charset="0"/>
              </a:rPr>
              <a:t> et la </a:t>
            </a:r>
            <a:r>
              <a:rPr lang="en-GB" sz="2000" dirty="0" err="1" smtClean="0">
                <a:latin typeface="Comic Sans MS" panose="030F0702030302020204" pitchFamily="66" charset="0"/>
              </a:rPr>
              <a:t>biomasse</a:t>
            </a:r>
            <a:r>
              <a:rPr lang="en-GB" sz="2000" dirty="0" smtClean="0">
                <a:latin typeface="Comic Sans MS" panose="030F0702030302020204" pitchFamily="66" charset="0"/>
              </a:rPr>
              <a:t>: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0" name="Retângulo 13"/>
          <p:cNvSpPr/>
          <p:nvPr/>
        </p:nvSpPr>
        <p:spPr>
          <a:xfrm>
            <a:off x="3491880" y="4509120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prstClr val="black"/>
                </a:solidFill>
                <a:latin typeface="Constantia"/>
              </a:rPr>
              <a:t>Nc</a:t>
            </a:r>
            <a:r>
              <a:rPr lang="en-US" sz="2800" i="1" dirty="0">
                <a:solidFill>
                  <a:prstClr val="black"/>
                </a:solidFill>
                <a:latin typeface="Constantia"/>
              </a:rPr>
              <a:t> = a’ (W)</a:t>
            </a:r>
            <a:r>
              <a:rPr lang="en-US" sz="2800" i="1" baseline="30000" dirty="0">
                <a:solidFill>
                  <a:prstClr val="black"/>
                </a:solidFill>
                <a:latin typeface="Constantia"/>
              </a:rPr>
              <a:t>b</a:t>
            </a:r>
            <a:endParaRPr lang="pt-BR" sz="28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4005064"/>
            <a:ext cx="771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latin typeface="Comic Sans MS" panose="030F0702030302020204" pitchFamily="66" charset="0"/>
              </a:rPr>
              <a:t>Puisque</a:t>
            </a:r>
            <a:r>
              <a:rPr lang="en-GB" sz="2000" dirty="0" smtClean="0">
                <a:latin typeface="Comic Sans MS" panose="030F0702030302020204" pitchFamily="66" charset="0"/>
              </a:rPr>
              <a:t> le </a:t>
            </a:r>
            <a:r>
              <a:rPr lang="en-GB" sz="2000" dirty="0" err="1" smtClean="0">
                <a:latin typeface="Comic Sans MS" panose="030F0702030302020204" pitchFamily="66" charset="0"/>
              </a:rPr>
              <a:t>prélèvement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d’azote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est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lui-même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relié</a:t>
            </a:r>
            <a:r>
              <a:rPr lang="en-GB" sz="2000" dirty="0" smtClean="0">
                <a:latin typeface="Comic Sans MS" panose="030F0702030302020204" pitchFamily="66" charset="0"/>
              </a:rPr>
              <a:t> à la </a:t>
            </a:r>
            <a:r>
              <a:rPr lang="en-GB" sz="2000" dirty="0" err="1" smtClean="0">
                <a:latin typeface="Comic Sans MS" panose="030F0702030302020204" pitchFamily="66" charset="0"/>
              </a:rPr>
              <a:t>biomasse</a:t>
            </a:r>
            <a:r>
              <a:rPr lang="en-GB" sz="2000" dirty="0" smtClean="0">
                <a:latin typeface="Comic Sans MS" panose="030F0702030302020204" pitchFamily="66" charset="0"/>
              </a:rPr>
              <a:t>: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5877272"/>
            <a:ext cx="18383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51520" y="5229200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Si on a </a:t>
            </a:r>
            <a:r>
              <a:rPr lang="el-GR" sz="2000" dirty="0" smtClean="0">
                <a:latin typeface="Comic Sans MS" panose="030F0702030302020204" pitchFamily="66" charset="0"/>
              </a:rPr>
              <a:t>α</a:t>
            </a:r>
            <a:r>
              <a:rPr lang="fr-FR" sz="2000" dirty="0" smtClean="0">
                <a:latin typeface="Comic Sans MS" panose="030F0702030302020204" pitchFamily="66" charset="0"/>
              </a:rPr>
              <a:t> = b, alors il doit y avoir proportionnalité entre indice foliaire et prélèvement d’azote: 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98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988" y="1268759"/>
            <a:ext cx="5788515" cy="554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31638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67957" y="260648"/>
            <a:ext cx="7880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Relation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allométrique</a:t>
            </a:r>
            <a:r>
              <a:rPr lang="en-GB" sz="2800" b="1" dirty="0" smtClean="0">
                <a:latin typeface="Comic Sans MS" panose="030F0702030302020204" pitchFamily="66" charset="0"/>
              </a:rPr>
              <a:t> entre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indice</a:t>
            </a: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foliaire</a:t>
            </a:r>
            <a:r>
              <a:rPr lang="en-GB" sz="2800" b="1" dirty="0" smtClean="0">
                <a:latin typeface="Comic Sans MS" panose="030F0702030302020204" pitchFamily="66" charset="0"/>
              </a:rPr>
              <a:t> et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biomasse</a:t>
            </a:r>
            <a:r>
              <a:rPr lang="en-GB" sz="2800" b="1" dirty="0" smtClean="0">
                <a:latin typeface="Comic Sans MS" panose="030F0702030302020204" pitchFamily="66" charset="0"/>
              </a:rPr>
              <a:t> pour des cultures de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maïs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496" y="6381328"/>
            <a:ext cx="3845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Plénet</a:t>
            </a:r>
            <a:r>
              <a:rPr lang="en-GB" dirty="0" smtClean="0"/>
              <a:t> &amp; </a:t>
            </a:r>
            <a:r>
              <a:rPr lang="en-GB" dirty="0" err="1" smtClean="0"/>
              <a:t>Lemaire</a:t>
            </a:r>
            <a:r>
              <a:rPr lang="en-GB" dirty="0" smtClean="0"/>
              <a:t> (Plant and Soil, 1999)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638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ieldCropResearch100_91-10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29412"/>
            <a:ext cx="5207003" cy="68285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436097" y="764704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N=</a:t>
            </a:r>
            <a:r>
              <a:rPr kumimoji="0" lang="pt-B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aW</a:t>
            </a:r>
            <a:r>
              <a:rPr kumimoji="0" lang="pt-BR" sz="2400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</a:t>
            </a:r>
            <a:endParaRPr kumimoji="0" lang="pt-BR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LnN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=</a:t>
            </a:r>
            <a:r>
              <a:rPr kumimoji="0" lang="pt-B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Ln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(a)+</a:t>
            </a:r>
            <a:r>
              <a:rPr kumimoji="0" lang="pt-B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bLn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(W)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LAI=kW</a:t>
            </a:r>
            <a:r>
              <a:rPr kumimoji="0" lang="el-GR" sz="2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α</a:t>
            </a:r>
            <a:endParaRPr kumimoji="0" lang="pt-BR" sz="2400" b="1" i="0" u="none" strike="noStrike" kern="0" cap="none" spc="0" normalizeH="0" baseline="300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Ln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(LAI)=</a:t>
            </a:r>
            <a:r>
              <a:rPr kumimoji="0" lang="pt-B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Ln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(k)+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α</a:t>
            </a:r>
            <a:r>
              <a:rPr kumimoji="0" lang="pt-B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Ln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(W)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012160" y="4149080"/>
            <a:ext cx="20469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  <a:latin typeface="Constantia"/>
              </a:rPr>
              <a:t>b = </a:t>
            </a:r>
            <a:r>
              <a:rPr lang="el-GR" sz="6000" b="1" dirty="0" smtClean="0">
                <a:solidFill>
                  <a:srgbClr val="FF0000"/>
                </a:solidFill>
                <a:latin typeface="Constantia"/>
              </a:rPr>
              <a:t>α</a:t>
            </a:r>
            <a:r>
              <a:rPr lang="pt-BR" sz="6000" b="1" dirty="0" smtClean="0">
                <a:solidFill>
                  <a:srgbClr val="FF0000"/>
                </a:solidFill>
                <a:latin typeface="Constantia"/>
              </a:rPr>
              <a:t> </a:t>
            </a:r>
            <a:endParaRPr lang="pt-BR" sz="6000" b="1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48064" y="6453336"/>
            <a:ext cx="407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Lemaire</a:t>
            </a:r>
            <a:r>
              <a:rPr lang="en-GB" dirty="0" smtClean="0"/>
              <a:t> et al. (Field Crop Research, 2007)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9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403899"/>
              </p:ext>
            </p:extLst>
          </p:nvPr>
        </p:nvGraphicFramePr>
        <p:xfrm>
          <a:off x="971599" y="1628800"/>
          <a:ext cx="7272809" cy="5040560"/>
        </p:xfrm>
        <a:graphic>
          <a:graphicData uri="http://schemas.openxmlformats.org/drawingml/2006/table">
            <a:tbl>
              <a:tblPr/>
              <a:tblGrid>
                <a:gridCol w="2397627"/>
                <a:gridCol w="719289"/>
                <a:gridCol w="719289"/>
                <a:gridCol w="719289"/>
                <a:gridCol w="719289"/>
                <a:gridCol w="1264410"/>
                <a:gridCol w="733616"/>
              </a:tblGrid>
              <a:tr h="4541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latin typeface="Calibri"/>
                          <a:ea typeface="Calibri"/>
                          <a:cs typeface="Times New Roman"/>
                        </a:rPr>
                        <a:t>isolated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pt-BR" sz="1800" dirty="0" err="1">
                          <a:latin typeface="Calibri"/>
                          <a:ea typeface="Calibri"/>
                          <a:cs typeface="Times New Roman"/>
                        </a:rPr>
                        <a:t>dense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 smtClean="0">
                          <a:latin typeface="Calibri"/>
                          <a:ea typeface="Calibri"/>
                          <a:cs typeface="Times New Roman"/>
                        </a:rPr>
                        <a:t>Crop</a:t>
                      </a: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800" dirty="0" err="1" smtClean="0">
                          <a:latin typeface="Calibri"/>
                          <a:ea typeface="Calibri"/>
                          <a:cs typeface="Times New Roman"/>
                        </a:rPr>
                        <a:t>species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pt-BR" sz="1800" baseline="-25000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  <a:r>
                        <a:rPr lang="pt-BR" sz="1800" baseline="-25000" dirty="0" err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pt-BR" sz="1800" baseline="-25000" dirty="0" err="1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  <a:r>
                        <a:rPr lang="pt-BR" sz="1800" baseline="-25000" dirty="0" err="1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latin typeface="Calibri"/>
                          <a:ea typeface="Calibri"/>
                          <a:cs typeface="Times New Roman"/>
                        </a:rPr>
                        <a:t>leafiness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N/LAI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Lucerne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0.90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0.89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0.67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0.67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1.94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Canola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0.84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0.78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0.75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0.72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1.59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Sunflower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0.97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0.95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0.55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0.50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1.83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Wheat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0.92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0.89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0.56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0.61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1.13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Rice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0.91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0.98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0.58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0.63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1.31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Sorghum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0.94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0.91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0.61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0.55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1.41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Maize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0.94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0.95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0.63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0.71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1.06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mean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0.91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0.89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0.62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0.63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49" marR="2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27854" y="116632"/>
            <a:ext cx="8468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Coefficients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d’allométrie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LAI-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Biomasse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(</a:t>
            </a:r>
            <a:r>
              <a:rPr lang="el-G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α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et N-Biomasse (b) en peuplement dense et en plantes isolées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91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/>
          <p:cNvSpPr txBox="1"/>
          <p:nvPr/>
        </p:nvSpPr>
        <p:spPr>
          <a:xfrm>
            <a:off x="3025953" y="260648"/>
            <a:ext cx="3062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  <a:latin typeface="Constantia"/>
              </a:rPr>
              <a:t>N=</a:t>
            </a:r>
            <a:r>
              <a:rPr lang="pt-BR" sz="6000" b="1" dirty="0" err="1" smtClean="0">
                <a:solidFill>
                  <a:srgbClr val="FF0000"/>
                </a:solidFill>
                <a:latin typeface="Constantia"/>
              </a:rPr>
              <a:t>c.LAI</a:t>
            </a:r>
            <a:endParaRPr lang="pt-BR" sz="6000" b="1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1920" y="2924944"/>
            <a:ext cx="1547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3200" b="1" dirty="0">
                <a:solidFill>
                  <a:srgbClr val="FF0000"/>
                </a:solidFill>
                <a:latin typeface="Constantia"/>
              </a:rPr>
              <a:t>C = a/K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504" y="1412776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Comic Sans MS" panose="030F0702030302020204" pitchFamily="66" charset="0"/>
              </a:rPr>
              <a:t>L’azote</a:t>
            </a: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s’accumule</a:t>
            </a: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donc</a:t>
            </a: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proportionnellement</a:t>
            </a:r>
            <a:r>
              <a:rPr lang="en-GB" sz="2800" b="1" dirty="0" smtClean="0">
                <a:latin typeface="Comic Sans MS" panose="030F0702030302020204" pitchFamily="66" charset="0"/>
              </a:rPr>
              <a:t> à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l’Indice</a:t>
            </a: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Foliaire</a:t>
            </a:r>
            <a:r>
              <a:rPr lang="en-GB" sz="2800" b="1" dirty="0" smtClean="0">
                <a:latin typeface="Comic Sans MS" panose="030F0702030302020204" pitchFamily="66" charset="0"/>
              </a:rPr>
              <a:t> au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cours</a:t>
            </a:r>
            <a:r>
              <a:rPr lang="en-GB" sz="2800" b="1" dirty="0" smtClean="0">
                <a:latin typeface="Comic Sans MS" panose="030F0702030302020204" pitchFamily="66" charset="0"/>
              </a:rPr>
              <a:t> de la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croissance</a:t>
            </a:r>
            <a:r>
              <a:rPr lang="en-GB" sz="2800" b="1" dirty="0" smtClean="0">
                <a:latin typeface="Comic Sans MS" panose="030F0702030302020204" pitchFamily="66" charset="0"/>
              </a:rPr>
              <a:t> de la culture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9552" y="3789040"/>
            <a:ext cx="82809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Comic Sans MS" panose="030F0702030302020204" pitchFamily="66" charset="0"/>
              </a:rPr>
              <a:t>Mais</a:t>
            </a:r>
            <a:r>
              <a:rPr lang="en-GB" sz="2800" b="1" dirty="0" smtClean="0">
                <a:latin typeface="Comic Sans MS" panose="030F0702030302020204" pitchFamily="66" charset="0"/>
              </a:rPr>
              <a:t> le coefficient de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proportionnalité</a:t>
            </a: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varie</a:t>
            </a: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selon</a:t>
            </a:r>
            <a:r>
              <a:rPr lang="en-GB" sz="2800" b="1" dirty="0" smtClean="0">
                <a:latin typeface="Comic Sans MS" panose="030F0702030302020204" pitchFamily="66" charset="0"/>
              </a:rPr>
              <a:t> les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espèces</a:t>
            </a:r>
            <a:r>
              <a:rPr lang="en-GB" sz="2800" b="1" dirty="0" smtClean="0">
                <a:latin typeface="Comic Sans MS" panose="030F0702030302020204" pitchFamily="66" charset="0"/>
              </a:rPr>
              <a:t>:</a:t>
            </a:r>
          </a:p>
          <a:p>
            <a:endParaRPr lang="en-GB" sz="2800" b="1" dirty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= 32-36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kgN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/ha pour les C3; et 45-50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kgN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/ha pour les C4</a:t>
            </a:r>
          </a:p>
          <a:p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 (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valeur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l’indice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foliaire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pour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une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biomasse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1t/ha)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varie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1 à 2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selon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la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morphologie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des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espèces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5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Disco magnético 3"/>
          <p:cNvSpPr/>
          <p:nvPr/>
        </p:nvSpPr>
        <p:spPr>
          <a:xfrm>
            <a:off x="4953744" y="1124744"/>
            <a:ext cx="3578696" cy="900680"/>
          </a:xfrm>
          <a:prstGeom prst="flowChartMagneticDisk">
            <a:avLst/>
          </a:prstGeom>
          <a:solidFill>
            <a:srgbClr val="7CCA62"/>
          </a:solidFill>
          <a:ln w="25400" cap="flat" cmpd="sng" algn="ctr">
            <a:solidFill>
              <a:srgbClr val="7CCA6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Fluxograma: Disco magnético 2"/>
          <p:cNvSpPr/>
          <p:nvPr/>
        </p:nvSpPr>
        <p:spPr>
          <a:xfrm>
            <a:off x="2145432" y="1340768"/>
            <a:ext cx="914400" cy="612648"/>
          </a:xfrm>
          <a:prstGeom prst="flowChartMagneticDisk">
            <a:avLst/>
          </a:prstGeom>
          <a:solidFill>
            <a:srgbClr val="7CCA62"/>
          </a:solidFill>
          <a:ln w="25400" cap="flat" cmpd="sng" algn="ctr">
            <a:solidFill>
              <a:srgbClr val="7CCA6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Fluxograma: Disco magnético 4"/>
          <p:cNvSpPr/>
          <p:nvPr/>
        </p:nvSpPr>
        <p:spPr>
          <a:xfrm>
            <a:off x="2289448" y="4581128"/>
            <a:ext cx="914400" cy="612648"/>
          </a:xfrm>
          <a:prstGeom prst="flowChartMagneticDisk">
            <a:avLst/>
          </a:prstGeom>
          <a:solidFill>
            <a:srgbClr val="7CCA62"/>
          </a:solidFill>
          <a:ln w="25400" cap="flat" cmpd="sng" algn="ctr">
            <a:solidFill>
              <a:srgbClr val="7CCA6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luxograma: Disco magnético 5"/>
          <p:cNvSpPr/>
          <p:nvPr/>
        </p:nvSpPr>
        <p:spPr>
          <a:xfrm>
            <a:off x="5673824" y="3645024"/>
            <a:ext cx="2066528" cy="1728192"/>
          </a:xfrm>
          <a:prstGeom prst="flowChartMagneticDisk">
            <a:avLst/>
          </a:prstGeom>
          <a:solidFill>
            <a:srgbClr val="7CCA62"/>
          </a:solidFill>
          <a:ln w="25400" cap="flat" cmpd="sng" algn="ctr">
            <a:solidFill>
              <a:srgbClr val="7CCA6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croissance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la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plante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isolée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s’effectue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surtout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surface </a:t>
            </a:r>
            <a:r>
              <a:rPr lang="fr-F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pour privilégier la captation de lumière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Conector de seta reta 7"/>
          <p:cNvCxnSpPr/>
          <p:nvPr/>
        </p:nvCxnSpPr>
        <p:spPr>
          <a:xfrm>
            <a:off x="3491880" y="1844824"/>
            <a:ext cx="1008112" cy="1588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8" name="ZoneTexte 7"/>
          <p:cNvSpPr txBox="1"/>
          <p:nvPr/>
        </p:nvSpPr>
        <p:spPr>
          <a:xfrm>
            <a:off x="251520" y="1412776"/>
            <a:ext cx="179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Comic Sans MS" panose="030F0702030302020204" pitchFamily="66" charset="0"/>
              </a:rPr>
              <a:t>S = kV</a:t>
            </a:r>
            <a:r>
              <a:rPr lang="en-GB" sz="2800" b="1" baseline="30000" dirty="0" smtClean="0">
                <a:latin typeface="Comic Sans MS" panose="030F0702030302020204" pitchFamily="66" charset="0"/>
              </a:rPr>
              <a:t>0,9</a:t>
            </a:r>
            <a:endParaRPr lang="en-GB" sz="2800" b="1" baseline="30000" dirty="0">
              <a:latin typeface="Comic Sans MS" panose="030F0702030302020204" pitchFamily="66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3491880" y="1268760"/>
            <a:ext cx="914400" cy="1851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9"/>
          <p:cNvCxnSpPr/>
          <p:nvPr/>
        </p:nvCxnSpPr>
        <p:spPr>
          <a:xfrm>
            <a:off x="3491880" y="5085184"/>
            <a:ext cx="194421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7" name="Connecteur droit avec flèche 16"/>
          <p:cNvCxnSpPr/>
          <p:nvPr/>
        </p:nvCxnSpPr>
        <p:spPr>
          <a:xfrm flipV="1">
            <a:off x="3491880" y="3933056"/>
            <a:ext cx="1944216" cy="7017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0" y="22768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couvert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dense la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croissance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la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plante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est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isométrique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c’est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à dire avec la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même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vitesse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relative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dans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les 3 dimensions du fait de la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compétition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avec les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plantes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voisines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51520" y="4653136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Comic Sans MS" panose="030F0702030302020204" pitchFamily="66" charset="0"/>
              </a:rPr>
              <a:t>S = kV</a:t>
            </a:r>
            <a:r>
              <a:rPr lang="en-GB" sz="2800" b="1" baseline="30000" dirty="0" smtClean="0">
                <a:latin typeface="Comic Sans MS" panose="030F0702030302020204" pitchFamily="66" charset="0"/>
              </a:rPr>
              <a:t>2/3</a:t>
            </a:r>
            <a:endParaRPr lang="en-GB" sz="2800" b="1" baseline="30000" dirty="0">
              <a:latin typeface="Comic Sans MS" panose="030F0702030302020204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51521" y="551723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 relation entre LAI et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Biomasse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est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donc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sous la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dépendance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la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photomorphogénèse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qui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détermine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ainsi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la dilution de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l’azote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40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8991" y="-27384"/>
            <a:ext cx="8473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La dilution de N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est</a:t>
            </a:r>
            <a:r>
              <a:rPr lang="en-GB" sz="2800" b="1" dirty="0" smtClean="0">
                <a:latin typeface="Comic Sans MS" panose="030F0702030302020204" pitchFamily="66" charset="0"/>
              </a:rPr>
              <a:t> la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conséquence</a:t>
            </a:r>
            <a:r>
              <a:rPr lang="en-GB" sz="2800" b="1" dirty="0" smtClean="0">
                <a:latin typeface="Comic Sans MS" panose="030F0702030302020204" pitchFamily="66" charset="0"/>
              </a:rPr>
              <a:t> de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l’ajustement</a:t>
            </a:r>
            <a:r>
              <a:rPr lang="en-GB" sz="2800" b="1" dirty="0" smtClean="0">
                <a:latin typeface="Comic Sans MS" panose="030F0702030302020204" pitchFamily="66" charset="0"/>
              </a:rPr>
              <a:t> du LAR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en</a:t>
            </a: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fonction</a:t>
            </a:r>
            <a:r>
              <a:rPr lang="en-GB" sz="2800" b="1" dirty="0" smtClean="0">
                <a:latin typeface="Comic Sans MS" panose="030F0702030302020204" pitchFamily="66" charset="0"/>
              </a:rPr>
              <a:t> de la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Biomasse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1129962"/>
            <a:ext cx="81369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Si on </a:t>
            </a:r>
            <a:r>
              <a:rPr lang="en-GB" sz="2400" dirty="0" err="1" smtClean="0">
                <a:latin typeface="Comic Sans MS" panose="030F0702030302020204" pitchFamily="66" charset="0"/>
              </a:rPr>
              <a:t>admet</a:t>
            </a:r>
            <a:r>
              <a:rPr lang="en-GB" sz="2400" dirty="0" smtClean="0">
                <a:latin typeface="Comic Sans MS" panose="030F0702030302020204" pitchFamily="66" charset="0"/>
              </a:rPr>
              <a:t> que la dilution de N </a:t>
            </a:r>
            <a:r>
              <a:rPr lang="en-GB" sz="2400" dirty="0" err="1" smtClean="0">
                <a:latin typeface="Comic Sans MS" panose="030F0702030302020204" pitchFamily="66" charset="0"/>
              </a:rPr>
              <a:t>est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déterminée</a:t>
            </a:r>
            <a:r>
              <a:rPr lang="en-GB" sz="2400" dirty="0" smtClean="0">
                <a:latin typeface="Comic Sans MS" panose="030F0702030302020204" pitchFamily="66" charset="0"/>
              </a:rPr>
              <a:t> par la relation </a:t>
            </a:r>
            <a:r>
              <a:rPr lang="en-GB" sz="2400" dirty="0" err="1" smtClean="0">
                <a:latin typeface="Comic Sans MS" panose="030F0702030302020204" pitchFamily="66" charset="0"/>
              </a:rPr>
              <a:t>d’allométrie</a:t>
            </a:r>
            <a:r>
              <a:rPr lang="en-GB" sz="2400" dirty="0" smtClean="0">
                <a:latin typeface="Comic Sans MS" panose="030F0702030302020204" pitchFamily="66" charset="0"/>
              </a:rPr>
              <a:t> entre LAI et </a:t>
            </a:r>
            <a:r>
              <a:rPr lang="en-GB" sz="2400" dirty="0" err="1" smtClean="0">
                <a:latin typeface="Comic Sans MS" panose="030F0702030302020204" pitchFamily="66" charset="0"/>
              </a:rPr>
              <a:t>biomasse</a:t>
            </a:r>
            <a:r>
              <a:rPr lang="en-GB" sz="2400" dirty="0" smtClean="0">
                <a:latin typeface="Comic Sans MS" panose="030F0702030302020204" pitchFamily="66" charset="0"/>
              </a:rPr>
              <a:t>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LAI = kW</a:t>
            </a:r>
            <a:r>
              <a:rPr lang="el-GR" sz="2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α</a:t>
            </a:r>
            <a:endParaRPr lang="fr-FR" sz="2400" baseline="30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fr-F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F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LAR = LAI/W = kW</a:t>
            </a:r>
            <a:r>
              <a:rPr lang="el-GR" sz="2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α</a:t>
            </a:r>
            <a:r>
              <a:rPr lang="fr-FR" sz="2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</a:p>
          <a:p>
            <a:pPr algn="ctr"/>
            <a:endParaRPr lang="fr-F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F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 = </a:t>
            </a:r>
            <a:r>
              <a:rPr lang="fr-FR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cLAI</a:t>
            </a:r>
            <a:endParaRPr lang="fr-FR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fr-F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F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N% = N/W = </a:t>
            </a:r>
            <a:r>
              <a:rPr lang="fr-FR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cLAR</a:t>
            </a:r>
            <a:endParaRPr lang="fr-FR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fr-FR" sz="2400" dirty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Il y a donc parallélisme entre la « dilution de N » et la diminution du LAR</a:t>
            </a:r>
          </a:p>
          <a:p>
            <a:endParaRPr lang="fr-FR" sz="2400" dirty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Or		</a:t>
            </a:r>
            <a:r>
              <a:rPr lang="fr-F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LAR = SLA * F/W</a:t>
            </a:r>
            <a:endParaRPr lang="en-GB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59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940078"/>
            <a:ext cx="5853734" cy="584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0" y="44624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es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stades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développement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ne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peuvent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pas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prédire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la diminution du LAR et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donc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la “dilution de N” .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04248" y="6381328"/>
            <a:ext cx="2434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/>
              <a:t>Ratjen</a:t>
            </a:r>
            <a:r>
              <a:rPr lang="en-GB" sz="2000" b="1" dirty="0" smtClean="0"/>
              <a:t> et al. (</a:t>
            </a:r>
            <a:r>
              <a:rPr lang="en-GB" sz="2000" b="1" dirty="0" err="1" smtClean="0"/>
              <a:t>soumis</a:t>
            </a:r>
            <a:r>
              <a:rPr lang="en-GB" sz="2000" b="1" dirty="0" smtClean="0"/>
              <a:t>)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196967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4016" y="44624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La </a:t>
            </a:r>
            <a:r>
              <a:rPr lang="en-GB" sz="3600" b="1" dirty="0" err="1" smtClean="0">
                <a:latin typeface="Comic Sans MS" panose="030F0702030302020204" pitchFamily="66" charset="0"/>
              </a:rPr>
              <a:t>régulation</a:t>
            </a:r>
            <a:r>
              <a:rPr lang="en-GB" sz="3600" b="1" dirty="0" smtClean="0">
                <a:latin typeface="Comic Sans MS" panose="030F0702030302020204" pitchFamily="66" charset="0"/>
              </a:rPr>
              <a:t> de </a:t>
            </a:r>
            <a:r>
              <a:rPr lang="en-GB" sz="3600" b="1" dirty="0" err="1" smtClean="0">
                <a:latin typeface="Comic Sans MS" panose="030F0702030302020204" pitchFamily="66" charset="0"/>
              </a:rPr>
              <a:t>l’absorption</a:t>
            </a:r>
            <a:r>
              <a:rPr lang="en-GB" sz="3600" b="1" dirty="0" smtClean="0">
                <a:latin typeface="Comic Sans MS" panose="030F0702030302020204" pitchFamily="66" charset="0"/>
              </a:rPr>
              <a:t> de N par les cultures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412776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La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physiologie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végétale</a:t>
            </a:r>
            <a:r>
              <a:rPr lang="en-GB" sz="2400" dirty="0" smtClean="0">
                <a:latin typeface="Comic Sans MS" panose="030F0702030302020204" pitchFamily="66" charset="0"/>
              </a:rPr>
              <a:t> nous </a:t>
            </a:r>
            <a:r>
              <a:rPr lang="en-GB" sz="2400" dirty="0" err="1" smtClean="0">
                <a:latin typeface="Comic Sans MS" panose="030F0702030302020204" pitchFamily="66" charset="0"/>
              </a:rPr>
              <a:t>apprend</a:t>
            </a:r>
            <a:r>
              <a:rPr lang="en-GB" sz="2400" dirty="0" smtClean="0">
                <a:latin typeface="Comic Sans MS" panose="030F0702030302020204" pitchFamily="66" charset="0"/>
              </a:rPr>
              <a:t> que </a:t>
            </a:r>
            <a:r>
              <a:rPr lang="en-GB" sz="2400" dirty="0" err="1" smtClean="0">
                <a:latin typeface="Comic Sans MS" panose="030F0702030302020204" pitchFamily="66" charset="0"/>
              </a:rPr>
              <a:t>l’absorption</a:t>
            </a:r>
            <a:r>
              <a:rPr lang="en-GB" sz="2400" dirty="0" smtClean="0">
                <a:latin typeface="Comic Sans MS" panose="030F0702030302020204" pitchFamily="66" charset="0"/>
              </a:rPr>
              <a:t> de N </a:t>
            </a:r>
            <a:r>
              <a:rPr lang="en-GB" sz="2400" dirty="0" err="1" smtClean="0">
                <a:latin typeface="Comic Sans MS" panose="030F0702030302020204" pitchFamily="66" charset="0"/>
              </a:rPr>
              <a:t>est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régulée</a:t>
            </a:r>
            <a:r>
              <a:rPr lang="en-GB" sz="2400" dirty="0" smtClean="0">
                <a:latin typeface="Comic Sans MS" panose="030F0702030302020204" pitchFamily="66" charset="0"/>
              </a:rPr>
              <a:t> par des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transporteurs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membranires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en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fonction</a:t>
            </a:r>
            <a:r>
              <a:rPr lang="en-GB" sz="2400" dirty="0" smtClean="0">
                <a:latin typeface="Comic Sans MS" panose="030F0702030302020204" pitchFamily="66" charset="0"/>
              </a:rPr>
              <a:t> de la </a:t>
            </a:r>
            <a:r>
              <a:rPr lang="en-GB" sz="2400" b="1" dirty="0" smtClean="0">
                <a:latin typeface="Comic Sans MS" panose="030F0702030302020204" pitchFamily="66" charset="0"/>
              </a:rPr>
              <a:t>concentration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en</a:t>
            </a:r>
            <a:r>
              <a:rPr lang="en-GB" sz="2400" b="1" dirty="0" smtClean="0">
                <a:latin typeface="Comic Sans MS" panose="030F0702030302020204" pitchFamily="66" charset="0"/>
              </a:rPr>
              <a:t> N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dans</a:t>
            </a:r>
            <a:r>
              <a:rPr lang="en-GB" sz="2400" b="1" dirty="0" smtClean="0">
                <a:latin typeface="Comic Sans MS" panose="030F0702030302020204" pitchFamily="66" charset="0"/>
              </a:rPr>
              <a:t> le sol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Pilotage par </a:t>
            </a:r>
            <a:r>
              <a:rPr lang="en-GB" sz="28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l’offre</a:t>
            </a: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?</a:t>
            </a:r>
          </a:p>
          <a:p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Les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courbes</a:t>
            </a:r>
            <a:r>
              <a:rPr lang="en-GB" sz="2400" b="1" dirty="0" smtClean="0">
                <a:latin typeface="Comic Sans MS" panose="030F0702030302020204" pitchFamily="66" charset="0"/>
              </a:rPr>
              <a:t> de dilution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semblent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indiquer</a:t>
            </a:r>
            <a:r>
              <a:rPr lang="en-GB" sz="2400" dirty="0" smtClean="0">
                <a:latin typeface="Comic Sans MS" panose="030F0702030302020204" pitchFamily="66" charset="0"/>
              </a:rPr>
              <a:t> que le </a:t>
            </a:r>
            <a:r>
              <a:rPr lang="en-GB" sz="2400" dirty="0" err="1" smtClean="0">
                <a:latin typeface="Comic Sans MS" panose="030F0702030302020204" pitchFamily="66" charset="0"/>
              </a:rPr>
              <a:t>prélèvement</a:t>
            </a:r>
            <a:r>
              <a:rPr lang="en-GB" sz="2400" dirty="0" smtClean="0">
                <a:latin typeface="Comic Sans MS" panose="030F0702030302020204" pitchFamily="66" charset="0"/>
              </a:rPr>
              <a:t> de N par la culture </a:t>
            </a:r>
            <a:r>
              <a:rPr lang="en-GB" sz="2400" dirty="0" err="1" smtClean="0">
                <a:latin typeface="Comic Sans MS" panose="030F0702030302020204" pitchFamily="66" charset="0"/>
              </a:rPr>
              <a:t>serait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déterminé</a:t>
            </a:r>
            <a:r>
              <a:rPr lang="en-GB" sz="2400" dirty="0" smtClean="0">
                <a:latin typeface="Comic Sans MS" panose="030F0702030302020204" pitchFamily="66" charset="0"/>
              </a:rPr>
              <a:t> par </a:t>
            </a:r>
            <a:r>
              <a:rPr lang="en-GB" sz="2400" dirty="0" err="1" smtClean="0">
                <a:latin typeface="Comic Sans MS" panose="030F0702030302020204" pitchFamily="66" charset="0"/>
              </a:rPr>
              <a:t>sa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propre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capacité</a:t>
            </a:r>
            <a:r>
              <a:rPr lang="en-GB" sz="2400" b="1" dirty="0" smtClean="0">
                <a:latin typeface="Comic Sans MS" panose="030F0702030302020204" pitchFamily="66" charset="0"/>
              </a:rPr>
              <a:t> de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croissance</a:t>
            </a:r>
            <a:endParaRPr lang="en-GB" sz="2400" b="1" dirty="0" smtClean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Pilotage par la </a:t>
            </a:r>
            <a:r>
              <a:rPr lang="en-GB" sz="28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demande</a:t>
            </a: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Comment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résoudre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cette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contradiction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apparente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160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08" y="1700808"/>
            <a:ext cx="8916188" cy="4751239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95536" y="548680"/>
            <a:ext cx="81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3763"/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prélèvement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d’azote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d’une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prairie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varie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selon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l’année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et le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génotype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516216" y="6453336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Lemaire</a:t>
            </a:r>
            <a:r>
              <a:rPr lang="en-GB" dirty="0" smtClean="0"/>
              <a:t> et </a:t>
            </a:r>
            <a:r>
              <a:rPr lang="en-GB" dirty="0" err="1" smtClean="0"/>
              <a:t>Salette</a:t>
            </a:r>
            <a:r>
              <a:rPr lang="en-GB" dirty="0" smtClean="0"/>
              <a:t>, 1984)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32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220344" y="404664"/>
            <a:ext cx="4744144" cy="6137523"/>
            <a:chOff x="3779912" y="404664"/>
            <a:chExt cx="4744144" cy="6137523"/>
          </a:xfrm>
        </p:grpSpPr>
        <p:cxnSp>
          <p:nvCxnSpPr>
            <p:cNvPr id="3" name="Conector reto 7"/>
            <p:cNvCxnSpPr/>
            <p:nvPr/>
          </p:nvCxnSpPr>
          <p:spPr>
            <a:xfrm rot="5400000">
              <a:off x="4427984" y="3861048"/>
              <a:ext cx="504056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" name="Conector reto 9"/>
            <p:cNvCxnSpPr/>
            <p:nvPr/>
          </p:nvCxnSpPr>
          <p:spPr>
            <a:xfrm rot="5400000">
              <a:off x="5868144" y="4725144"/>
              <a:ext cx="1296144" cy="86409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" name="Conector reto 11"/>
            <p:cNvCxnSpPr/>
            <p:nvPr/>
          </p:nvCxnSpPr>
          <p:spPr>
            <a:xfrm rot="5400000">
              <a:off x="6336196" y="5409220"/>
              <a:ext cx="720080" cy="50405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" name="Conector reto 15"/>
            <p:cNvCxnSpPr/>
            <p:nvPr/>
          </p:nvCxnSpPr>
          <p:spPr>
            <a:xfrm rot="5400000">
              <a:off x="6660232" y="5949280"/>
              <a:ext cx="360040" cy="21602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" name="Conector reto 17"/>
            <p:cNvCxnSpPr/>
            <p:nvPr/>
          </p:nvCxnSpPr>
          <p:spPr>
            <a:xfrm>
              <a:off x="6948264" y="4365104"/>
              <a:ext cx="1008112" cy="9361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" name="Conector reto 19"/>
            <p:cNvCxnSpPr/>
            <p:nvPr/>
          </p:nvCxnSpPr>
          <p:spPr>
            <a:xfrm rot="16200000" flipH="1">
              <a:off x="6912260" y="5121188"/>
              <a:ext cx="720080" cy="64807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" name="Conector reto 21"/>
            <p:cNvCxnSpPr/>
            <p:nvPr/>
          </p:nvCxnSpPr>
          <p:spPr>
            <a:xfrm rot="16200000" flipH="1">
              <a:off x="6876256" y="5877272"/>
              <a:ext cx="360040" cy="21602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" name="Conector reto 23"/>
            <p:cNvCxnSpPr/>
            <p:nvPr/>
          </p:nvCxnSpPr>
          <p:spPr>
            <a:xfrm rot="5400000" flipH="1" flipV="1">
              <a:off x="6624228" y="1016732"/>
              <a:ext cx="648072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7150" dist="38100" dir="5400000" algn="ctr" rotWithShape="0">
                <a:srgbClr val="7CCA62">
                  <a:shade val="9000"/>
                  <a:satMod val="105000"/>
                  <a:alpha val="48000"/>
                </a:srgbClr>
              </a:outerShdw>
            </a:effectLst>
          </p:spPr>
        </p:cxnSp>
        <p:sp>
          <p:nvSpPr>
            <p:cNvPr id="11" name="Elipse 29"/>
            <p:cNvSpPr/>
            <p:nvPr/>
          </p:nvSpPr>
          <p:spPr>
            <a:xfrm>
              <a:off x="6948264" y="692696"/>
              <a:ext cx="648072" cy="410344"/>
            </a:xfrm>
            <a:prstGeom prst="ellipse">
              <a:avLst/>
            </a:prstGeom>
            <a:solidFill>
              <a:srgbClr val="7CCA62"/>
            </a:solidFill>
            <a:ln w="25400" cap="flat" cmpd="sng" algn="ctr">
              <a:solidFill>
                <a:srgbClr val="7CCA6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2" name="Elipse 30"/>
            <p:cNvSpPr/>
            <p:nvPr/>
          </p:nvSpPr>
          <p:spPr>
            <a:xfrm>
              <a:off x="6300192" y="692696"/>
              <a:ext cx="648072" cy="410344"/>
            </a:xfrm>
            <a:prstGeom prst="ellipse">
              <a:avLst/>
            </a:prstGeom>
            <a:solidFill>
              <a:srgbClr val="7CCA62"/>
            </a:solidFill>
            <a:ln w="25400" cap="flat" cmpd="sng" algn="ctr">
              <a:solidFill>
                <a:srgbClr val="7CCA6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cxnSp>
          <p:nvCxnSpPr>
            <p:cNvPr id="13" name="Conector reto 32"/>
            <p:cNvCxnSpPr/>
            <p:nvPr/>
          </p:nvCxnSpPr>
          <p:spPr>
            <a:xfrm>
              <a:off x="6948264" y="2636912"/>
              <a:ext cx="936104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" name="Elipse 37"/>
            <p:cNvSpPr/>
            <p:nvPr/>
          </p:nvSpPr>
          <p:spPr>
            <a:xfrm>
              <a:off x="7452320" y="2082552"/>
              <a:ext cx="360040" cy="554360"/>
            </a:xfrm>
            <a:prstGeom prst="ellipse">
              <a:avLst/>
            </a:prstGeom>
            <a:solidFill>
              <a:srgbClr val="7CCA62"/>
            </a:solidFill>
            <a:ln w="25400" cap="flat" cmpd="sng" algn="ctr">
              <a:solidFill>
                <a:srgbClr val="7CCA6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e 38"/>
            <p:cNvSpPr/>
            <p:nvPr/>
          </p:nvSpPr>
          <p:spPr>
            <a:xfrm>
              <a:off x="7452320" y="2636912"/>
              <a:ext cx="360040" cy="554360"/>
            </a:xfrm>
            <a:prstGeom prst="ellipse">
              <a:avLst/>
            </a:prstGeom>
            <a:solidFill>
              <a:srgbClr val="7CCA62"/>
            </a:solidFill>
            <a:ln w="25400" cap="flat" cmpd="sng" algn="ctr">
              <a:solidFill>
                <a:srgbClr val="7CCA6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6" name="Elipse 39"/>
            <p:cNvSpPr/>
            <p:nvPr/>
          </p:nvSpPr>
          <p:spPr>
            <a:xfrm>
              <a:off x="7884368" y="2484512"/>
              <a:ext cx="639688" cy="368424"/>
            </a:xfrm>
            <a:prstGeom prst="ellipse">
              <a:avLst/>
            </a:prstGeom>
            <a:solidFill>
              <a:srgbClr val="7CCA62"/>
            </a:solidFill>
            <a:ln w="25400" cap="flat" cmpd="sng" algn="ctr">
              <a:solidFill>
                <a:srgbClr val="7CCA6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cxnSp>
          <p:nvCxnSpPr>
            <p:cNvPr id="17" name="Conector reto 41"/>
            <p:cNvCxnSpPr/>
            <p:nvPr/>
          </p:nvCxnSpPr>
          <p:spPr>
            <a:xfrm rot="10800000">
              <a:off x="5796136" y="1916832"/>
              <a:ext cx="115212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8" name="Elipse 43"/>
            <p:cNvSpPr/>
            <p:nvPr/>
          </p:nvSpPr>
          <p:spPr>
            <a:xfrm>
              <a:off x="5220072" y="1700808"/>
              <a:ext cx="576064" cy="410344"/>
            </a:xfrm>
            <a:prstGeom prst="ellipse">
              <a:avLst/>
            </a:prstGeom>
            <a:solidFill>
              <a:srgbClr val="7CCA62"/>
            </a:solidFill>
            <a:ln w="25400" cap="flat" cmpd="sng" algn="ctr">
              <a:solidFill>
                <a:srgbClr val="7CCA6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9" name="Elipse 44"/>
            <p:cNvSpPr/>
            <p:nvPr/>
          </p:nvSpPr>
          <p:spPr>
            <a:xfrm rot="5242192">
              <a:off x="5721978" y="2008804"/>
              <a:ext cx="576064" cy="410344"/>
            </a:xfrm>
            <a:prstGeom prst="ellipse">
              <a:avLst/>
            </a:prstGeom>
            <a:solidFill>
              <a:srgbClr val="7CCA62"/>
            </a:solidFill>
            <a:ln w="25400" cap="flat" cmpd="sng" algn="ctr">
              <a:solidFill>
                <a:srgbClr val="7CCA6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20" name="Elipse 45"/>
            <p:cNvSpPr/>
            <p:nvPr/>
          </p:nvSpPr>
          <p:spPr>
            <a:xfrm rot="5242192">
              <a:off x="5726278" y="1432740"/>
              <a:ext cx="576064" cy="410344"/>
            </a:xfrm>
            <a:prstGeom prst="ellipse">
              <a:avLst/>
            </a:prstGeom>
            <a:solidFill>
              <a:srgbClr val="7CCA62"/>
            </a:solidFill>
            <a:ln w="25400" cap="flat" cmpd="sng" algn="ctr">
              <a:solidFill>
                <a:srgbClr val="7CCA6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21" name="Seta para baixo 46"/>
            <p:cNvSpPr/>
            <p:nvPr/>
          </p:nvSpPr>
          <p:spPr>
            <a:xfrm>
              <a:off x="6444208" y="2132856"/>
              <a:ext cx="484632" cy="3168352"/>
            </a:xfrm>
            <a:prstGeom prst="downArrow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22" name="Elipse 47"/>
            <p:cNvSpPr/>
            <p:nvPr/>
          </p:nvSpPr>
          <p:spPr>
            <a:xfrm>
              <a:off x="3779912" y="404664"/>
              <a:ext cx="936104" cy="91440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cxnSp>
          <p:nvCxnSpPr>
            <p:cNvPr id="23" name="Conector reto 49"/>
            <p:cNvCxnSpPr/>
            <p:nvPr/>
          </p:nvCxnSpPr>
          <p:spPr>
            <a:xfrm>
              <a:off x="4860032" y="836712"/>
              <a:ext cx="720080" cy="360040"/>
            </a:xfrm>
            <a:prstGeom prst="line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</a:ln>
            <a:effectLst/>
          </p:spPr>
        </p:cxnSp>
        <p:cxnSp>
          <p:nvCxnSpPr>
            <p:cNvPr id="24" name="Conector reto 51"/>
            <p:cNvCxnSpPr/>
            <p:nvPr/>
          </p:nvCxnSpPr>
          <p:spPr>
            <a:xfrm>
              <a:off x="4644008" y="1268760"/>
              <a:ext cx="432048" cy="360040"/>
            </a:xfrm>
            <a:prstGeom prst="line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</a:ln>
            <a:effectLst/>
          </p:spPr>
        </p:cxnSp>
        <p:cxnSp>
          <p:nvCxnSpPr>
            <p:cNvPr id="25" name="Conector reto 53"/>
            <p:cNvCxnSpPr/>
            <p:nvPr/>
          </p:nvCxnSpPr>
          <p:spPr>
            <a:xfrm>
              <a:off x="4860032" y="1124744"/>
              <a:ext cx="504056" cy="360040"/>
            </a:xfrm>
            <a:prstGeom prst="line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</a:ln>
            <a:effectLst/>
          </p:spPr>
        </p:cxnSp>
        <p:cxnSp>
          <p:nvCxnSpPr>
            <p:cNvPr id="26" name="Conector reto 55"/>
            <p:cNvCxnSpPr/>
            <p:nvPr/>
          </p:nvCxnSpPr>
          <p:spPr>
            <a:xfrm>
              <a:off x="5004048" y="692696"/>
              <a:ext cx="720080" cy="216024"/>
            </a:xfrm>
            <a:prstGeom prst="line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</a:ln>
            <a:effectLst/>
          </p:spPr>
        </p:cxnSp>
        <p:cxnSp>
          <p:nvCxnSpPr>
            <p:cNvPr id="27" name="Conector reto 57"/>
            <p:cNvCxnSpPr/>
            <p:nvPr/>
          </p:nvCxnSpPr>
          <p:spPr>
            <a:xfrm rot="16200000" flipH="1">
              <a:off x="4283968" y="1484784"/>
              <a:ext cx="504056" cy="360040"/>
            </a:xfrm>
            <a:prstGeom prst="line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</a:ln>
            <a:effectLst/>
          </p:spPr>
        </p:cxnSp>
        <p:sp>
          <p:nvSpPr>
            <p:cNvPr id="28" name="Seta para baixo 59"/>
            <p:cNvSpPr/>
            <p:nvPr/>
          </p:nvSpPr>
          <p:spPr>
            <a:xfrm>
              <a:off x="7020272" y="2780928"/>
              <a:ext cx="484632" cy="2520280"/>
            </a:xfrm>
            <a:prstGeom prst="downArrow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29" name="CaixaDeTexto 60"/>
            <p:cNvSpPr txBox="1"/>
            <p:nvPr/>
          </p:nvSpPr>
          <p:spPr>
            <a:xfrm>
              <a:off x="3779912" y="5157192"/>
              <a:ext cx="118333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[NO3</a:t>
              </a:r>
              <a:r>
                <a:rPr kumimoji="0" lang="pt-BR" sz="2800" b="1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-</a:t>
              </a:r>
              <a:r>
                <a:rPr kumimoji="0" lang="pt-B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]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[NH4</a:t>
              </a:r>
              <a:r>
                <a:rPr kumimoji="0" lang="pt-BR" sz="2800" b="1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+</a:t>
              </a:r>
              <a:r>
                <a:rPr kumimoji="0" lang="pt-B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]</a:t>
              </a:r>
            </a:p>
          </p:txBody>
        </p:sp>
        <p:sp>
          <p:nvSpPr>
            <p:cNvPr id="30" name="Seta para a direita 61"/>
            <p:cNvSpPr/>
            <p:nvPr/>
          </p:nvSpPr>
          <p:spPr>
            <a:xfrm>
              <a:off x="4961744" y="5517232"/>
              <a:ext cx="1554472" cy="484632"/>
            </a:xfrm>
            <a:prstGeom prst="rightArrow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31" name="CaixaDeTexto 62"/>
            <p:cNvSpPr txBox="1"/>
            <p:nvPr/>
          </p:nvSpPr>
          <p:spPr>
            <a:xfrm>
              <a:off x="5436096" y="5085184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32" name="CaixaDeTexto 63"/>
            <p:cNvSpPr txBox="1"/>
            <p:nvPr/>
          </p:nvSpPr>
          <p:spPr>
            <a:xfrm>
              <a:off x="6156176" y="4089266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33" name="CaixaDeTexto 64"/>
            <p:cNvSpPr txBox="1"/>
            <p:nvPr/>
          </p:nvSpPr>
          <p:spPr>
            <a:xfrm>
              <a:off x="7398592" y="4077072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-</a:t>
              </a:r>
            </a:p>
          </p:txBody>
        </p:sp>
        <p:sp>
          <p:nvSpPr>
            <p:cNvPr id="34" name="CaixaDeTexto 65"/>
            <p:cNvSpPr txBox="1"/>
            <p:nvPr/>
          </p:nvSpPr>
          <p:spPr>
            <a:xfrm>
              <a:off x="7361468" y="3717032"/>
              <a:ext cx="5229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N</a:t>
              </a:r>
            </a:p>
          </p:txBody>
        </p:sp>
        <p:sp>
          <p:nvSpPr>
            <p:cNvPr id="35" name="CaixaDeTexto 66"/>
            <p:cNvSpPr txBox="1"/>
            <p:nvPr/>
          </p:nvSpPr>
          <p:spPr>
            <a:xfrm>
              <a:off x="6084168" y="3717032"/>
              <a:ext cx="4555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36" name="CaixaDeTexto 67"/>
            <p:cNvSpPr txBox="1"/>
            <p:nvPr/>
          </p:nvSpPr>
          <p:spPr>
            <a:xfrm>
              <a:off x="3819565" y="1412776"/>
              <a:ext cx="1760547" cy="400110"/>
            </a:xfrm>
            <a:prstGeom prst="rect">
              <a:avLst/>
            </a:prstGeom>
            <a:solidFill>
              <a:srgbClr val="FFC000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Photosynthesis</a:t>
              </a:r>
              <a:endPara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CaixaDeTexto 40"/>
            <p:cNvSpPr txBox="1"/>
            <p:nvPr/>
          </p:nvSpPr>
          <p:spPr>
            <a:xfrm>
              <a:off x="6588224" y="5477162"/>
              <a:ext cx="1863331" cy="400110"/>
            </a:xfrm>
            <a:prstGeom prst="rect">
              <a:avLst/>
            </a:prstGeom>
            <a:solidFill>
              <a:srgbClr val="FFC000"/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Root</a:t>
              </a:r>
              <a:r>
                <a:rPr kumimoji="0" lang="pt-B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pt-BR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absorption</a:t>
              </a:r>
              <a:endPara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107505" y="476672"/>
            <a:ext cx="38884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Comic Sans MS" panose="030F0702030302020204" pitchFamily="66" charset="0"/>
              </a:rPr>
              <a:t>L’absorption</a:t>
            </a:r>
            <a:r>
              <a:rPr lang="en-GB" sz="2000" dirty="0" smtClean="0">
                <a:latin typeface="Comic Sans MS" panose="030F0702030302020204" pitchFamily="66" charset="0"/>
              </a:rPr>
              <a:t> de N par les </a:t>
            </a:r>
            <a:r>
              <a:rPr lang="en-GB" sz="2000" dirty="0" err="1" smtClean="0">
                <a:latin typeface="Comic Sans MS" panose="030F0702030302020204" pitchFamily="66" charset="0"/>
              </a:rPr>
              <a:t>transporteurs</a:t>
            </a:r>
            <a:r>
              <a:rPr lang="en-GB" sz="2000" dirty="0" smtClean="0">
                <a:latin typeface="Comic Sans MS" panose="030F0702030302020204" pitchFamily="66" charset="0"/>
              </a:rPr>
              <a:t>  </a:t>
            </a:r>
            <a:r>
              <a:rPr lang="en-GB" sz="2000" dirty="0" err="1" smtClean="0">
                <a:latin typeface="Comic Sans MS" panose="030F0702030302020204" pitchFamily="66" charset="0"/>
              </a:rPr>
              <a:t>membranaires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dépend</a:t>
            </a:r>
            <a:r>
              <a:rPr lang="en-GB" sz="2000" dirty="0" smtClean="0">
                <a:latin typeface="Comic Sans MS" panose="030F0702030302020204" pitchFamily="66" charset="0"/>
              </a:rPr>
              <a:t> des concentrations </a:t>
            </a:r>
            <a:r>
              <a:rPr lang="en-GB" sz="2000" dirty="0" err="1" smtClean="0">
                <a:latin typeface="Comic Sans MS" panose="030F0702030302020204" pitchFamily="66" charset="0"/>
              </a:rPr>
              <a:t>en</a:t>
            </a:r>
            <a:r>
              <a:rPr lang="en-GB" sz="2000" dirty="0" smtClean="0">
                <a:latin typeface="Comic Sans MS" panose="030F0702030302020204" pitchFamily="66" charset="0"/>
              </a:rPr>
              <a:t> NH4+ et NO3-,: </a:t>
            </a:r>
            <a:r>
              <a:rPr lang="en-GB" sz="2000" dirty="0" err="1" smtClean="0">
                <a:latin typeface="Comic Sans MS" panose="030F0702030302020204" pitchFamily="66" charset="0"/>
              </a:rPr>
              <a:t>effet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offre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err="1" smtClean="0">
                <a:latin typeface="Comic Sans MS" panose="030F0702030302020204" pitchFamily="66" charset="0"/>
              </a:rPr>
              <a:t>Mais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elle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est</a:t>
            </a:r>
            <a:r>
              <a:rPr lang="en-GB" sz="2000" dirty="0" smtClean="0">
                <a:latin typeface="Comic Sans MS" panose="030F0702030302020204" pitchFamily="66" charset="0"/>
              </a:rPr>
              <a:t> sous </a:t>
            </a:r>
            <a:r>
              <a:rPr lang="en-GB" sz="2000" dirty="0" err="1" smtClean="0">
                <a:latin typeface="Comic Sans MS" panose="030F0702030302020204" pitchFamily="66" charset="0"/>
              </a:rPr>
              <a:t>contrôle</a:t>
            </a:r>
            <a:r>
              <a:rPr lang="en-GB" sz="2000" dirty="0" smtClean="0">
                <a:latin typeface="Comic Sans MS" panose="030F0702030302020204" pitchFamily="66" charset="0"/>
              </a:rPr>
              <a:t> des parties </a:t>
            </a:r>
            <a:r>
              <a:rPr lang="en-GB" sz="2000" dirty="0" err="1" smtClean="0">
                <a:latin typeface="Comic Sans MS" panose="030F0702030302020204" pitchFamily="66" charset="0"/>
              </a:rPr>
              <a:t>aériennes</a:t>
            </a:r>
            <a:r>
              <a:rPr lang="en-GB" sz="2000" dirty="0" smtClean="0">
                <a:latin typeface="Comic Sans MS" panose="030F0702030302020204" pitchFamily="66" charset="0"/>
              </a:rPr>
              <a:t>: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Comic Sans MS" panose="030F0702030302020204" pitchFamily="66" charset="0"/>
              </a:rPr>
              <a:t>Par les flux de C </a:t>
            </a:r>
            <a:r>
              <a:rPr lang="en-GB" sz="2000" dirty="0" err="1" smtClean="0">
                <a:latin typeface="Comic Sans MS" panose="030F0702030302020204" pitchFamily="66" charset="0"/>
              </a:rPr>
              <a:t>liés</a:t>
            </a:r>
            <a:r>
              <a:rPr lang="en-GB" sz="2000" dirty="0" smtClean="0">
                <a:latin typeface="Comic Sans MS" panose="030F0702030302020204" pitchFamily="66" charset="0"/>
              </a:rPr>
              <a:t> à la </a:t>
            </a:r>
            <a:r>
              <a:rPr lang="en-GB" sz="2000" dirty="0" err="1" smtClean="0">
                <a:latin typeface="Comic Sans MS" panose="030F0702030302020204" pitchFamily="66" charset="0"/>
              </a:rPr>
              <a:t>photosynthèse</a:t>
            </a:r>
            <a:r>
              <a:rPr lang="en-GB" sz="2000" dirty="0" smtClean="0">
                <a:latin typeface="Comic Sans MS" panose="030F0702030302020204" pitchFamily="66" charset="0"/>
              </a:rPr>
              <a:t> (</a:t>
            </a:r>
            <a:r>
              <a:rPr lang="en-GB" sz="2000" dirty="0" err="1" smtClean="0">
                <a:latin typeface="Comic Sans MS" panose="030F0702030302020204" pitchFamily="66" charset="0"/>
              </a:rPr>
              <a:t>Thèse</a:t>
            </a:r>
            <a:r>
              <a:rPr lang="en-GB" sz="2000" dirty="0" smtClean="0">
                <a:latin typeface="Comic Sans MS" panose="030F0702030302020204" pitchFamily="66" charset="0"/>
              </a:rPr>
              <a:t> F. </a:t>
            </a:r>
            <a:r>
              <a:rPr lang="en-GB" sz="2000" dirty="0" err="1" smtClean="0">
                <a:latin typeface="Comic Sans MS" panose="030F0702030302020204" pitchFamily="66" charset="0"/>
              </a:rPr>
              <a:t>Gastal</a:t>
            </a:r>
            <a:r>
              <a:rPr lang="en-GB" sz="2000" dirty="0" smtClean="0">
                <a:latin typeface="Comic Sans MS" panose="030F0702030302020204" pitchFamily="66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Comic Sans MS" panose="030F0702030302020204" pitchFamily="66" charset="0"/>
              </a:rPr>
              <a:t>Par les flux de N </a:t>
            </a:r>
            <a:r>
              <a:rPr lang="en-GB" sz="2000" dirty="0" err="1" smtClean="0">
                <a:latin typeface="Comic Sans MS" panose="030F0702030302020204" pitchFamily="66" charset="0"/>
              </a:rPr>
              <a:t>réduit</a:t>
            </a:r>
            <a:r>
              <a:rPr lang="en-GB" sz="2000" dirty="0" smtClean="0">
                <a:latin typeface="Comic Sans MS" panose="030F0702030302020204" pitchFamily="66" charset="0"/>
              </a:rPr>
              <a:t> non </a:t>
            </a:r>
            <a:r>
              <a:rPr lang="en-GB" sz="2000" dirty="0" err="1" smtClean="0">
                <a:latin typeface="Comic Sans MS" panose="030F0702030302020204" pitchFamily="66" charset="0"/>
              </a:rPr>
              <a:t>utilisé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dans</a:t>
            </a:r>
            <a:r>
              <a:rPr lang="en-GB" sz="2000" dirty="0" smtClean="0">
                <a:latin typeface="Comic Sans MS" panose="030F0702030302020204" pitchFamily="66" charset="0"/>
              </a:rPr>
              <a:t> la </a:t>
            </a:r>
            <a:r>
              <a:rPr lang="en-GB" sz="2000" dirty="0" err="1" smtClean="0">
                <a:latin typeface="Comic Sans MS" panose="030F0702030302020204" pitchFamily="66" charset="0"/>
              </a:rPr>
              <a:t>croissance</a:t>
            </a:r>
            <a:r>
              <a:rPr lang="en-GB" sz="2000" dirty="0" smtClean="0">
                <a:latin typeface="Comic Sans MS" panose="030F0702030302020204" pitchFamily="66" charset="0"/>
              </a:rPr>
              <a:t> (signal de </a:t>
            </a:r>
            <a:r>
              <a:rPr lang="en-GB" sz="2000" dirty="0" err="1" smtClean="0">
                <a:latin typeface="Comic Sans MS" panose="030F0702030302020204" pitchFamily="66" charset="0"/>
              </a:rPr>
              <a:t>satiété</a:t>
            </a:r>
            <a:r>
              <a:rPr lang="en-GB" sz="2000" dirty="0" smtClean="0">
                <a:latin typeface="Comic Sans MS" panose="030F0702030302020204" pitchFamily="66" charset="0"/>
              </a:rPr>
              <a:t>).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Il y a </a:t>
            </a:r>
            <a:r>
              <a:rPr lang="en-GB" sz="2000" dirty="0" err="1" smtClean="0">
                <a:latin typeface="Comic Sans MS" panose="030F0702030302020204" pitchFamily="66" charset="0"/>
              </a:rPr>
              <a:t>donc</a:t>
            </a:r>
            <a:r>
              <a:rPr lang="en-GB" sz="2000" dirty="0" smtClean="0">
                <a:latin typeface="Comic Sans MS" panose="030F0702030302020204" pitchFamily="66" charset="0"/>
              </a:rPr>
              <a:t> “</a:t>
            </a:r>
            <a:r>
              <a:rPr lang="en-GB" sz="2000" dirty="0" err="1" smtClean="0">
                <a:latin typeface="Comic Sans MS" panose="030F0702030302020204" pitchFamily="66" charset="0"/>
              </a:rPr>
              <a:t>rétrocontrôle</a:t>
            </a:r>
            <a:r>
              <a:rPr lang="en-GB" sz="2000" dirty="0" smtClean="0">
                <a:latin typeface="Comic Sans MS" panose="030F0702030302020204" pitchFamily="66" charset="0"/>
              </a:rPr>
              <a:t>” de </a:t>
            </a:r>
            <a:r>
              <a:rPr lang="en-GB" sz="2000" dirty="0" err="1" smtClean="0">
                <a:latin typeface="Comic Sans MS" panose="030F0702030302020204" pitchFamily="66" charset="0"/>
              </a:rPr>
              <a:t>l’absorption</a:t>
            </a:r>
            <a:r>
              <a:rPr lang="en-GB" sz="2000" dirty="0" smtClean="0">
                <a:latin typeface="Comic Sans MS" panose="030F0702030302020204" pitchFamily="66" charset="0"/>
              </a:rPr>
              <a:t> par la </a:t>
            </a:r>
            <a:r>
              <a:rPr lang="en-GB" sz="2000" dirty="0" err="1" smtClean="0">
                <a:latin typeface="Comic Sans MS" panose="030F0702030302020204" pitchFamily="66" charset="0"/>
              </a:rPr>
              <a:t>capacité</a:t>
            </a:r>
            <a:r>
              <a:rPr lang="en-GB" sz="2000" dirty="0" smtClean="0">
                <a:latin typeface="Comic Sans MS" panose="030F0702030302020204" pitchFamily="66" charset="0"/>
              </a:rPr>
              <a:t> de </a:t>
            </a:r>
            <a:r>
              <a:rPr lang="en-GB" sz="2000" dirty="0" err="1" smtClean="0">
                <a:latin typeface="Comic Sans MS" panose="030F0702030302020204" pitchFamily="66" charset="0"/>
              </a:rPr>
              <a:t>croissance</a:t>
            </a:r>
            <a:r>
              <a:rPr lang="en-GB" sz="2000" dirty="0" smtClean="0">
                <a:latin typeface="Comic Sans MS" panose="030F0702030302020204" pitchFamily="66" charset="0"/>
              </a:rPr>
              <a:t> de la </a:t>
            </a:r>
            <a:r>
              <a:rPr lang="en-GB" sz="2000" dirty="0" err="1" smtClean="0">
                <a:latin typeface="Comic Sans MS" panose="030F0702030302020204" pitchFamily="66" charset="0"/>
              </a:rPr>
              <a:t>plante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91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776"/>
            <a:ext cx="7342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0" y="1886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Co-</a:t>
            </a:r>
            <a:r>
              <a:rPr lang="en-GB" sz="2800" dirty="0" err="1" smtClean="0">
                <a:latin typeface="Comic Sans MS" panose="030F0702030302020204" pitchFamily="66" charset="0"/>
              </a:rPr>
              <a:t>régulation</a:t>
            </a:r>
            <a:r>
              <a:rPr lang="en-GB" sz="2800" dirty="0" smtClean="0">
                <a:latin typeface="Comic Sans MS" panose="030F0702030302020204" pitchFamily="66" charset="0"/>
              </a:rPr>
              <a:t> de </a:t>
            </a:r>
            <a:r>
              <a:rPr lang="en-GB" sz="2800" dirty="0" err="1" smtClean="0">
                <a:latin typeface="Comic Sans MS" panose="030F0702030302020204" pitchFamily="66" charset="0"/>
              </a:rPr>
              <a:t>l’absorption</a:t>
            </a:r>
            <a:r>
              <a:rPr lang="en-GB" sz="2800" dirty="0" smtClean="0">
                <a:latin typeface="Comic Sans MS" panose="030F0702030302020204" pitchFamily="66" charset="0"/>
              </a:rPr>
              <a:t> de N par </a:t>
            </a:r>
            <a:r>
              <a:rPr lang="en-GB" sz="2800" dirty="0" err="1" smtClean="0">
                <a:latin typeface="Comic Sans MS" panose="030F0702030302020204" pitchFamily="66" charset="0"/>
              </a:rPr>
              <a:t>l’offre</a:t>
            </a:r>
            <a:r>
              <a:rPr lang="en-GB" sz="2800" dirty="0" smtClean="0">
                <a:latin typeface="Comic Sans MS" panose="030F0702030302020204" pitchFamily="66" charset="0"/>
              </a:rPr>
              <a:t> du sol et la </a:t>
            </a:r>
            <a:r>
              <a:rPr lang="en-GB" sz="2800" dirty="0" err="1" smtClean="0">
                <a:latin typeface="Comic Sans MS" panose="030F0702030302020204" pitchFamily="66" charset="0"/>
              </a:rPr>
              <a:t>demande</a:t>
            </a:r>
            <a:r>
              <a:rPr lang="en-GB" sz="2800" dirty="0" smtClean="0">
                <a:latin typeface="Comic Sans MS" panose="030F0702030302020204" pitchFamily="66" charset="0"/>
              </a:rPr>
              <a:t> de la </a:t>
            </a:r>
            <a:r>
              <a:rPr lang="en-GB" sz="2800" dirty="0" err="1" smtClean="0">
                <a:latin typeface="Comic Sans MS" panose="030F0702030302020204" pitchFamily="66" charset="0"/>
              </a:rPr>
              <a:t>plante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AutoShape 7"/>
          <p:cNvSpPr>
            <a:spLocks/>
          </p:cNvSpPr>
          <p:nvPr/>
        </p:nvSpPr>
        <p:spPr bwMode="auto">
          <a:xfrm rot="16200000">
            <a:off x="2807594" y="1809031"/>
            <a:ext cx="215900" cy="1871663"/>
          </a:xfrm>
          <a:prstGeom prst="leftBrace">
            <a:avLst>
              <a:gd name="adj1" fmla="val 72243"/>
              <a:gd name="adj2" fmla="val 48981"/>
            </a:avLst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6" name="AutoShape 8"/>
          <p:cNvSpPr>
            <a:spLocks/>
          </p:cNvSpPr>
          <p:nvPr/>
        </p:nvSpPr>
        <p:spPr bwMode="auto">
          <a:xfrm rot="16200000">
            <a:off x="6083970" y="836911"/>
            <a:ext cx="288925" cy="3744913"/>
          </a:xfrm>
          <a:prstGeom prst="leftBrace">
            <a:avLst>
              <a:gd name="adj1" fmla="val 108013"/>
              <a:gd name="adj2" fmla="val 49977"/>
            </a:avLst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75656" y="2924944"/>
            <a:ext cx="2844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Demande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la culture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64088" y="2996952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Offre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du sol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512" y="4653136"/>
            <a:ext cx="8964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 cultures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ayant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des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capacités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croissance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(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dW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dt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n-GB" sz="24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GB" sz="24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ax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différentes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auront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des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prélèvements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d’azote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différents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pour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une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même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disponibilité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azote du sol [NO3-]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134209" y="3347700"/>
            <a:ext cx="390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D’après</a:t>
            </a:r>
            <a:r>
              <a:rPr lang="en-GB" dirty="0" smtClean="0"/>
              <a:t> </a:t>
            </a:r>
            <a:r>
              <a:rPr lang="en-GB" dirty="0" err="1" smtClean="0"/>
              <a:t>Devienne</a:t>
            </a:r>
            <a:r>
              <a:rPr lang="en-GB" dirty="0" smtClean="0"/>
              <a:t>-Barret et Mary, 2003)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965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068784"/>
            <a:ext cx="8724900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71157" y="44624"/>
            <a:ext cx="8305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Comic Sans MS" panose="030F0702030302020204" pitchFamily="66" charset="0"/>
              </a:rPr>
              <a:t>Trajectoires</a:t>
            </a:r>
            <a:r>
              <a:rPr lang="en-GB" sz="2400" b="1" dirty="0" smtClean="0">
                <a:latin typeface="Comic Sans MS" panose="030F0702030302020204" pitchFamily="66" charset="0"/>
              </a:rPr>
              <a:t> “</a:t>
            </a:r>
            <a:r>
              <a:rPr lang="en-GB" sz="2400" b="1" dirty="0" err="1">
                <a:latin typeface="Comic Sans MS" panose="030F0702030302020204" pitchFamily="66" charset="0"/>
              </a:rPr>
              <a:t>P</a:t>
            </a:r>
            <a:r>
              <a:rPr lang="en-GB" sz="2400" b="1" dirty="0" err="1" smtClean="0">
                <a:latin typeface="Comic Sans MS" panose="030F0702030302020204" pitchFamily="66" charset="0"/>
              </a:rPr>
              <a:t>rélèvements</a:t>
            </a:r>
            <a:r>
              <a:rPr lang="en-GB" sz="2400" b="1" dirty="0" smtClean="0">
                <a:latin typeface="Comic Sans MS" panose="030F0702030302020204" pitchFamily="66" charset="0"/>
              </a:rPr>
              <a:t> N –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Croissance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en</a:t>
            </a:r>
            <a:r>
              <a:rPr lang="en-GB" sz="2400" b="1" dirty="0" smtClean="0">
                <a:latin typeface="Comic Sans MS" panose="030F0702030302020204" pitchFamily="66" charset="0"/>
              </a:rPr>
              <a:t> MS”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d’une</a:t>
            </a:r>
            <a:r>
              <a:rPr lang="en-GB" sz="2400" b="1" dirty="0" smtClean="0">
                <a:latin typeface="Comic Sans MS" panose="030F0702030302020204" pitchFamily="66" charset="0"/>
              </a:rPr>
              <a:t> culture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en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fonction</a:t>
            </a:r>
            <a:r>
              <a:rPr lang="en-GB" sz="2400" b="1" dirty="0" smtClean="0">
                <a:latin typeface="Comic Sans MS" panose="030F0702030302020204" pitchFamily="66" charset="0"/>
              </a:rPr>
              <a:t> du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niveau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d’offre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en</a:t>
            </a:r>
            <a:r>
              <a:rPr lang="en-GB" sz="2400" b="1" dirty="0" smtClean="0">
                <a:latin typeface="Comic Sans MS" panose="030F0702030302020204" pitchFamily="66" charset="0"/>
              </a:rPr>
              <a:t> azote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80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87402"/>
            <a:ext cx="7704856" cy="579798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-53918" y="116632"/>
            <a:ext cx="9234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>
                <a:latin typeface="Comic Sans MS" panose="030F0702030302020204" pitchFamily="66" charset="0"/>
              </a:rPr>
              <a:t>Réponse</a:t>
            </a:r>
            <a:r>
              <a:rPr lang="en-GB" sz="3200" b="1" dirty="0" smtClean="0">
                <a:latin typeface="Comic Sans MS" panose="030F0702030302020204" pitchFamily="66" charset="0"/>
              </a:rPr>
              <a:t> du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peuplement</a:t>
            </a:r>
            <a:r>
              <a:rPr lang="en-GB" sz="3200" b="1" dirty="0" smtClean="0">
                <a:latin typeface="Comic Sans MS" panose="030F0702030302020204" pitchFamily="66" charset="0"/>
              </a:rPr>
              <a:t>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végétal</a:t>
            </a:r>
            <a:r>
              <a:rPr lang="en-GB" sz="3200" b="1" dirty="0" smtClean="0">
                <a:latin typeface="Comic Sans MS" panose="030F0702030302020204" pitchFamily="66" charset="0"/>
              </a:rPr>
              <a:t> au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niveau</a:t>
            </a:r>
            <a:r>
              <a:rPr lang="en-GB" sz="3200" b="1" dirty="0" smtClean="0">
                <a:latin typeface="Comic Sans MS" panose="030F0702030302020204" pitchFamily="66" charset="0"/>
              </a:rPr>
              <a:t> de nutrition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azotée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Flèche gauche 3"/>
          <p:cNvSpPr/>
          <p:nvPr/>
        </p:nvSpPr>
        <p:spPr>
          <a:xfrm>
            <a:off x="4139952" y="5157192"/>
            <a:ext cx="2274552" cy="2423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èche vers le bas 4"/>
          <p:cNvSpPr/>
          <p:nvPr/>
        </p:nvSpPr>
        <p:spPr>
          <a:xfrm>
            <a:off x="3995936" y="4171938"/>
            <a:ext cx="242316" cy="76923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oneTexte 5"/>
          <p:cNvSpPr txBox="1"/>
          <p:nvPr/>
        </p:nvSpPr>
        <p:spPr>
          <a:xfrm>
            <a:off x="35496" y="6453336"/>
            <a:ext cx="274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D’après</a:t>
            </a:r>
            <a:r>
              <a:rPr lang="en-GB" dirty="0" smtClean="0"/>
              <a:t> </a:t>
            </a:r>
            <a:r>
              <a:rPr lang="en-GB" dirty="0" err="1" smtClean="0"/>
              <a:t>Gastal</a:t>
            </a:r>
            <a:r>
              <a:rPr lang="en-GB" dirty="0" smtClean="0"/>
              <a:t> &amp; </a:t>
            </a:r>
            <a:r>
              <a:rPr lang="en-GB" dirty="0" err="1" smtClean="0"/>
              <a:t>Bélanger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247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37523"/>
            <a:ext cx="7317432" cy="550384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44677" y="188640"/>
            <a:ext cx="8895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err="1" smtClean="0">
                <a:latin typeface="Comic Sans MS" panose="030F0702030302020204" pitchFamily="66" charset="0"/>
              </a:rPr>
              <a:t>Effet</a:t>
            </a:r>
            <a:r>
              <a:rPr lang="en-GB" sz="2800" b="1" dirty="0" smtClean="0">
                <a:latin typeface="Comic Sans MS" panose="030F0702030302020204" pitchFamily="66" charset="0"/>
              </a:rPr>
              <a:t> de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l’azote</a:t>
            </a:r>
            <a:r>
              <a:rPr lang="en-GB" sz="2800" b="1" dirty="0" smtClean="0">
                <a:latin typeface="Comic Sans MS" panose="030F0702030302020204" pitchFamily="66" charset="0"/>
              </a:rPr>
              <a:t> sur la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photosynthèse</a:t>
            </a:r>
            <a:r>
              <a:rPr lang="en-GB" sz="2800" b="1" dirty="0" smtClean="0">
                <a:latin typeface="Comic Sans MS" panose="030F0702030302020204" pitchFamily="66" charset="0"/>
              </a:rPr>
              <a:t> des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feuilles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07904" y="764704"/>
            <a:ext cx="183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d’après</a:t>
            </a:r>
            <a:r>
              <a:rPr lang="en-GB" dirty="0" smtClean="0"/>
              <a:t> F. </a:t>
            </a:r>
            <a:r>
              <a:rPr lang="en-GB" dirty="0" err="1" smtClean="0"/>
              <a:t>Gastal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691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02339"/>
            <a:ext cx="6984776" cy="523903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00240" y="116632"/>
            <a:ext cx="869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Comic Sans MS" panose="030F0702030302020204" pitchFamily="66" charset="0"/>
              </a:rPr>
              <a:t>Effet</a:t>
            </a:r>
            <a:r>
              <a:rPr lang="en-GB" sz="2800" b="1" dirty="0" smtClean="0">
                <a:latin typeface="Comic Sans MS" panose="030F0702030302020204" pitchFamily="66" charset="0"/>
              </a:rPr>
              <a:t> de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l’azote</a:t>
            </a:r>
            <a:r>
              <a:rPr lang="en-GB" sz="2800" b="1" dirty="0" smtClean="0">
                <a:latin typeface="Comic Sans MS" panose="030F0702030302020204" pitchFamily="66" charset="0"/>
              </a:rPr>
              <a:t> sur la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photosynthèse</a:t>
            </a:r>
            <a:r>
              <a:rPr lang="en-GB" sz="2800" b="1" dirty="0" smtClean="0">
                <a:latin typeface="Comic Sans MS" panose="030F0702030302020204" pitchFamily="66" charset="0"/>
              </a:rPr>
              <a:t> du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couvert</a:t>
            </a: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végétal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03848" y="1052736"/>
            <a:ext cx="274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D’après</a:t>
            </a:r>
            <a:r>
              <a:rPr lang="en-GB" dirty="0" smtClean="0"/>
              <a:t> </a:t>
            </a:r>
            <a:r>
              <a:rPr lang="en-GB" dirty="0" err="1" smtClean="0"/>
              <a:t>Gastal</a:t>
            </a:r>
            <a:r>
              <a:rPr lang="en-GB" dirty="0" smtClean="0"/>
              <a:t> &amp; </a:t>
            </a:r>
            <a:r>
              <a:rPr lang="en-GB" dirty="0" err="1" smtClean="0"/>
              <a:t>Bélanger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133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136" y="1290129"/>
            <a:ext cx="5991200" cy="5547408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30482" y="44624"/>
            <a:ext cx="9078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Comic Sans MS" panose="030F0702030302020204" pitchFamily="66" charset="0"/>
              </a:rPr>
              <a:t>Effets</a:t>
            </a: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comparés</a:t>
            </a:r>
            <a:r>
              <a:rPr lang="en-GB" sz="2800" b="1" dirty="0" smtClean="0">
                <a:latin typeface="Comic Sans MS" panose="030F0702030302020204" pitchFamily="66" charset="0"/>
              </a:rPr>
              <a:t> de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l’azote</a:t>
            </a:r>
            <a:r>
              <a:rPr lang="en-GB" sz="2800" b="1" dirty="0" smtClean="0">
                <a:latin typeface="Comic Sans MS" panose="030F0702030302020204" pitchFamily="66" charset="0"/>
              </a:rPr>
              <a:t> sur la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photosynthèse</a:t>
            </a:r>
            <a:r>
              <a:rPr lang="en-GB" sz="2800" b="1" dirty="0" smtClean="0">
                <a:latin typeface="Comic Sans MS" panose="030F0702030302020204" pitchFamily="66" charset="0"/>
              </a:rPr>
              <a:t> et la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marphogénèse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480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404"/>
            <a:ext cx="7488831" cy="5618866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346391" y="-27384"/>
            <a:ext cx="8474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Comic Sans MS" panose="030F0702030302020204" pitchFamily="66" charset="0"/>
              </a:rPr>
              <a:t>Effet</a:t>
            </a:r>
            <a:r>
              <a:rPr lang="en-GB" sz="2800" b="1" dirty="0" smtClean="0">
                <a:latin typeface="Comic Sans MS" panose="030F0702030302020204" pitchFamily="66" charset="0"/>
              </a:rPr>
              <a:t> de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l’azote</a:t>
            </a:r>
            <a:r>
              <a:rPr lang="en-GB" sz="2800" b="1" dirty="0" smtClean="0">
                <a:latin typeface="Comic Sans MS" panose="030F0702030302020204" pitchFamily="66" charset="0"/>
              </a:rPr>
              <a:t> sur la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répartition</a:t>
            </a: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Aérien</a:t>
            </a:r>
            <a:r>
              <a:rPr lang="en-GB" sz="2800" b="1" dirty="0" smtClean="0">
                <a:latin typeface="Comic Sans MS" panose="030F0702030302020204" pitchFamily="66" charset="0"/>
              </a:rPr>
              <a:t>/</a:t>
            </a:r>
            <a:r>
              <a:rPr lang="en-GB" sz="2800" b="1" dirty="0" err="1" smtClean="0">
                <a:latin typeface="Comic Sans MS" panose="030F0702030302020204" pitchFamily="66" charset="0"/>
              </a:rPr>
              <a:t>Souterrain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0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049939"/>
              </p:ext>
            </p:extLst>
          </p:nvPr>
        </p:nvGraphicFramePr>
        <p:xfrm>
          <a:off x="755650" y="1556792"/>
          <a:ext cx="7848600" cy="4567239"/>
        </p:xfrm>
        <a:graphic>
          <a:graphicData uri="http://schemas.openxmlformats.org/drawingml/2006/table">
            <a:tbl>
              <a:tblPr/>
              <a:tblGrid>
                <a:gridCol w="1308100"/>
                <a:gridCol w="1308100"/>
                <a:gridCol w="1308100"/>
                <a:gridCol w="1308100"/>
                <a:gridCol w="1308100"/>
                <a:gridCol w="1308100"/>
              </a:tblGrid>
              <a:tr h="912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rates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Kg.ha</a:t>
                      </a:r>
                      <a:r>
                        <a:rPr kumimoji="0" lang="fr-F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RUEp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gMS.MJ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RUEt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gMS.MJ</a:t>
                      </a:r>
                      <a:r>
                        <a:rPr kumimoji="0" lang="fr-F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RUEt/RUEp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RUEa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gMS.MJ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RUEa/RUEt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4.82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  <a:tr h="912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  <a:tr h="912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5.62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940152" y="6453336"/>
            <a:ext cx="294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D’après</a:t>
            </a:r>
            <a:r>
              <a:rPr lang="en-GB" dirty="0" smtClean="0"/>
              <a:t> </a:t>
            </a:r>
            <a:r>
              <a:rPr lang="en-GB" dirty="0" err="1" smtClean="0"/>
              <a:t>Bélanger</a:t>
            </a:r>
            <a:r>
              <a:rPr lang="en-GB" dirty="0" smtClean="0"/>
              <a:t> et al. 1992)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1187624" y="332656"/>
            <a:ext cx="6630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/>
              <a:t>Effet</a:t>
            </a:r>
            <a:r>
              <a:rPr lang="en-GB" sz="2800" b="1" dirty="0" smtClean="0"/>
              <a:t> de </a:t>
            </a:r>
            <a:r>
              <a:rPr lang="en-GB" sz="2800" b="1" dirty="0" err="1" smtClean="0"/>
              <a:t>l’azote</a:t>
            </a:r>
            <a:r>
              <a:rPr lang="en-GB" sz="2800" b="1" dirty="0" smtClean="0"/>
              <a:t> sur les </a:t>
            </a:r>
            <a:r>
              <a:rPr lang="en-GB" sz="2800" b="1" dirty="0" err="1" smtClean="0"/>
              <a:t>composantes</a:t>
            </a:r>
            <a:r>
              <a:rPr lang="en-GB" sz="2800" b="1" dirty="0" smtClean="0"/>
              <a:t> du RUE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71862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401" y="44624"/>
            <a:ext cx="8125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latin typeface="Comic Sans MS" panose="030F0702030302020204" pitchFamily="66" charset="0"/>
              </a:rPr>
              <a:t>L’efficience</a:t>
            </a:r>
            <a:r>
              <a:rPr lang="en-GB" sz="3200" b="1" dirty="0" smtClean="0">
                <a:latin typeface="Comic Sans MS" panose="030F0702030302020204" pitchFamily="66" charset="0"/>
              </a:rPr>
              <a:t> de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l’azote</a:t>
            </a:r>
            <a:r>
              <a:rPr lang="en-GB" sz="3200" b="1" dirty="0" smtClean="0">
                <a:latin typeface="Comic Sans MS" panose="030F0702030302020204" pitchFamily="66" charset="0"/>
              </a:rPr>
              <a:t>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dans</a:t>
            </a:r>
            <a:r>
              <a:rPr lang="en-GB" sz="3200" b="1" dirty="0" smtClean="0">
                <a:latin typeface="Comic Sans MS" panose="030F0702030302020204" pitchFamily="66" charset="0"/>
              </a:rPr>
              <a:t> les cultures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grpSp>
        <p:nvGrpSpPr>
          <p:cNvPr id="3" name="Grupo 1"/>
          <p:cNvGrpSpPr/>
          <p:nvPr/>
        </p:nvGrpSpPr>
        <p:grpSpPr>
          <a:xfrm>
            <a:off x="1475656" y="2165008"/>
            <a:ext cx="6300936" cy="4680520"/>
            <a:chOff x="1295400" y="990600"/>
            <a:chExt cx="6400800" cy="50292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295400" y="990600"/>
              <a:ext cx="6400800" cy="5029200"/>
            </a:xfrm>
            <a:prstGeom prst="rect">
              <a:avLst/>
            </a:prstGeom>
            <a:solidFill>
              <a:srgbClr val="FFFF99"/>
            </a:solidFill>
            <a:ln w="381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1658938" y="5311775"/>
              <a:ext cx="5673725" cy="158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3259138" y="1412875"/>
              <a:ext cx="1588" cy="390207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2532063" y="4244975"/>
              <a:ext cx="727075" cy="10699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1949450" y="3467100"/>
              <a:ext cx="1309688" cy="18478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259138" y="1900238"/>
              <a:ext cx="3419475" cy="1570038"/>
            </a:xfrm>
            <a:custGeom>
              <a:avLst/>
              <a:gdLst>
                <a:gd name="T0" fmla="*/ 0 w 2256"/>
                <a:gd name="T1" fmla="*/ 989 h 1064"/>
                <a:gd name="T2" fmla="*/ 183 w 2256"/>
                <a:gd name="T3" fmla="*/ 766 h 1064"/>
                <a:gd name="T4" fmla="*/ 412 w 2256"/>
                <a:gd name="T5" fmla="*/ 543 h 1064"/>
                <a:gd name="T6" fmla="*/ 733 w 2256"/>
                <a:gd name="T7" fmla="*/ 320 h 1064"/>
                <a:gd name="T8" fmla="*/ 962 w 2256"/>
                <a:gd name="T9" fmla="*/ 186 h 1064"/>
                <a:gd name="T10" fmla="*/ 1375 w 2256"/>
                <a:gd name="T11" fmla="*/ 52 h 1064"/>
                <a:gd name="T12" fmla="*/ 1833 w 2256"/>
                <a:gd name="T13" fmla="*/ 7 h 1064"/>
                <a:gd name="T14" fmla="*/ 2154 w 2256"/>
                <a:gd name="T15" fmla="*/ 7 h 10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56"/>
                <a:gd name="T25" fmla="*/ 0 h 1064"/>
                <a:gd name="T26" fmla="*/ 2256 w 2256"/>
                <a:gd name="T27" fmla="*/ 1064 h 10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56" h="1064">
                  <a:moveTo>
                    <a:pt x="0" y="1064"/>
                  </a:moveTo>
                  <a:cubicBezTo>
                    <a:pt x="60" y="984"/>
                    <a:pt x="120" y="904"/>
                    <a:pt x="192" y="824"/>
                  </a:cubicBezTo>
                  <a:cubicBezTo>
                    <a:pt x="264" y="744"/>
                    <a:pt x="336" y="664"/>
                    <a:pt x="432" y="584"/>
                  </a:cubicBezTo>
                  <a:cubicBezTo>
                    <a:pt x="528" y="504"/>
                    <a:pt x="672" y="408"/>
                    <a:pt x="768" y="344"/>
                  </a:cubicBezTo>
                  <a:cubicBezTo>
                    <a:pt x="864" y="280"/>
                    <a:pt x="896" y="248"/>
                    <a:pt x="1008" y="200"/>
                  </a:cubicBezTo>
                  <a:cubicBezTo>
                    <a:pt x="1120" y="152"/>
                    <a:pt x="1288" y="88"/>
                    <a:pt x="1440" y="56"/>
                  </a:cubicBezTo>
                  <a:cubicBezTo>
                    <a:pt x="1592" y="24"/>
                    <a:pt x="1784" y="16"/>
                    <a:pt x="1920" y="8"/>
                  </a:cubicBezTo>
                  <a:cubicBezTo>
                    <a:pt x="2056" y="0"/>
                    <a:pt x="2156" y="4"/>
                    <a:pt x="2256" y="8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3259138" y="1911350"/>
              <a:ext cx="3346450" cy="2336800"/>
            </a:xfrm>
            <a:custGeom>
              <a:avLst/>
              <a:gdLst>
                <a:gd name="T0" fmla="*/ 0 w 2352"/>
                <a:gd name="T1" fmla="*/ 1472 h 1600"/>
                <a:gd name="T2" fmla="*/ 215 w 2352"/>
                <a:gd name="T3" fmla="*/ 1163 h 1600"/>
                <a:gd name="T4" fmla="*/ 430 w 2352"/>
                <a:gd name="T5" fmla="*/ 898 h 1600"/>
                <a:gd name="T6" fmla="*/ 688 w 2352"/>
                <a:gd name="T7" fmla="*/ 633 h 1600"/>
                <a:gd name="T8" fmla="*/ 1032 w 2352"/>
                <a:gd name="T9" fmla="*/ 368 h 1600"/>
                <a:gd name="T10" fmla="*/ 1377 w 2352"/>
                <a:gd name="T11" fmla="*/ 191 h 1600"/>
                <a:gd name="T12" fmla="*/ 1635 w 2352"/>
                <a:gd name="T13" fmla="*/ 103 h 1600"/>
                <a:gd name="T14" fmla="*/ 1893 w 2352"/>
                <a:gd name="T15" fmla="*/ 15 h 1600"/>
                <a:gd name="T16" fmla="*/ 2108 w 2352"/>
                <a:gd name="T17" fmla="*/ 15 h 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52"/>
                <a:gd name="T28" fmla="*/ 0 h 1600"/>
                <a:gd name="T29" fmla="*/ 2352 w 2352"/>
                <a:gd name="T30" fmla="*/ 1600 h 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52" h="1600">
                  <a:moveTo>
                    <a:pt x="0" y="1600"/>
                  </a:moveTo>
                  <a:cubicBezTo>
                    <a:pt x="80" y="1484"/>
                    <a:pt x="160" y="1368"/>
                    <a:pt x="240" y="1264"/>
                  </a:cubicBezTo>
                  <a:cubicBezTo>
                    <a:pt x="320" y="1160"/>
                    <a:pt x="392" y="1072"/>
                    <a:pt x="480" y="976"/>
                  </a:cubicBezTo>
                  <a:cubicBezTo>
                    <a:pt x="568" y="880"/>
                    <a:pt x="656" y="784"/>
                    <a:pt x="768" y="688"/>
                  </a:cubicBezTo>
                  <a:cubicBezTo>
                    <a:pt x="880" y="592"/>
                    <a:pt x="1024" y="480"/>
                    <a:pt x="1152" y="400"/>
                  </a:cubicBezTo>
                  <a:cubicBezTo>
                    <a:pt x="1280" y="320"/>
                    <a:pt x="1424" y="256"/>
                    <a:pt x="1536" y="208"/>
                  </a:cubicBezTo>
                  <a:cubicBezTo>
                    <a:pt x="1648" y="160"/>
                    <a:pt x="1728" y="144"/>
                    <a:pt x="1824" y="112"/>
                  </a:cubicBezTo>
                  <a:cubicBezTo>
                    <a:pt x="1920" y="80"/>
                    <a:pt x="2024" y="32"/>
                    <a:pt x="2112" y="16"/>
                  </a:cubicBezTo>
                  <a:cubicBezTo>
                    <a:pt x="2200" y="0"/>
                    <a:pt x="2276" y="8"/>
                    <a:pt x="2352" y="16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1949450" y="3111500"/>
              <a:ext cx="1309688" cy="22034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3259138" y="1196975"/>
              <a:ext cx="3400425" cy="1917700"/>
            </a:xfrm>
            <a:custGeom>
              <a:avLst/>
              <a:gdLst>
                <a:gd name="T0" fmla="*/ 0 w 2256"/>
                <a:gd name="T1" fmla="*/ 1208 h 1112"/>
                <a:gd name="T2" fmla="*/ 137 w 2256"/>
                <a:gd name="T3" fmla="*/ 947 h 1112"/>
                <a:gd name="T4" fmla="*/ 273 w 2256"/>
                <a:gd name="T5" fmla="*/ 739 h 1112"/>
                <a:gd name="T6" fmla="*/ 501 w 2256"/>
                <a:gd name="T7" fmla="*/ 478 h 1112"/>
                <a:gd name="T8" fmla="*/ 775 w 2256"/>
                <a:gd name="T9" fmla="*/ 269 h 1112"/>
                <a:gd name="T10" fmla="*/ 1003 w 2256"/>
                <a:gd name="T11" fmla="*/ 165 h 1112"/>
                <a:gd name="T12" fmla="*/ 1367 w 2256"/>
                <a:gd name="T13" fmla="*/ 61 h 1112"/>
                <a:gd name="T14" fmla="*/ 1777 w 2256"/>
                <a:gd name="T15" fmla="*/ 9 h 1112"/>
                <a:gd name="T16" fmla="*/ 2051 w 2256"/>
                <a:gd name="T17" fmla="*/ 9 h 1112"/>
                <a:gd name="T18" fmla="*/ 2142 w 2256"/>
                <a:gd name="T19" fmla="*/ 9 h 1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56"/>
                <a:gd name="T31" fmla="*/ 0 h 1112"/>
                <a:gd name="T32" fmla="*/ 2256 w 2256"/>
                <a:gd name="T33" fmla="*/ 1112 h 11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56" h="1112">
                  <a:moveTo>
                    <a:pt x="0" y="1112"/>
                  </a:moveTo>
                  <a:cubicBezTo>
                    <a:pt x="48" y="1028"/>
                    <a:pt x="96" y="944"/>
                    <a:pt x="144" y="872"/>
                  </a:cubicBezTo>
                  <a:cubicBezTo>
                    <a:pt x="192" y="800"/>
                    <a:pt x="224" y="752"/>
                    <a:pt x="288" y="680"/>
                  </a:cubicBezTo>
                  <a:cubicBezTo>
                    <a:pt x="352" y="608"/>
                    <a:pt x="440" y="512"/>
                    <a:pt x="528" y="440"/>
                  </a:cubicBezTo>
                  <a:cubicBezTo>
                    <a:pt x="616" y="368"/>
                    <a:pt x="728" y="296"/>
                    <a:pt x="816" y="248"/>
                  </a:cubicBezTo>
                  <a:cubicBezTo>
                    <a:pt x="904" y="200"/>
                    <a:pt x="952" y="184"/>
                    <a:pt x="1056" y="152"/>
                  </a:cubicBezTo>
                  <a:cubicBezTo>
                    <a:pt x="1160" y="120"/>
                    <a:pt x="1304" y="80"/>
                    <a:pt x="1440" y="56"/>
                  </a:cubicBezTo>
                  <a:cubicBezTo>
                    <a:pt x="1576" y="32"/>
                    <a:pt x="1752" y="16"/>
                    <a:pt x="1872" y="8"/>
                  </a:cubicBezTo>
                  <a:cubicBezTo>
                    <a:pt x="1992" y="0"/>
                    <a:pt x="2096" y="8"/>
                    <a:pt x="2160" y="8"/>
                  </a:cubicBezTo>
                  <a:cubicBezTo>
                    <a:pt x="2224" y="8"/>
                    <a:pt x="2240" y="8"/>
                    <a:pt x="2256" y="8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4859338" y="1481138"/>
              <a:ext cx="1588" cy="3833813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259138" y="4248150"/>
              <a:ext cx="1600200" cy="1588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259138" y="3470275"/>
              <a:ext cx="1600200" cy="1588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259138" y="3114675"/>
              <a:ext cx="1600200" cy="1588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3259138" y="1481138"/>
              <a:ext cx="1600200" cy="1636713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3259138" y="2190750"/>
              <a:ext cx="1600200" cy="1282700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3259138" y="2546350"/>
              <a:ext cx="1600200" cy="1704975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3478213" y="3894138"/>
              <a:ext cx="8715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>
                  <a:solidFill>
                    <a:srgbClr val="FF0000"/>
                  </a:solidFill>
                  <a:latin typeface="Constantia"/>
                </a:rPr>
                <a:t>NE</a:t>
              </a: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 flipV="1">
              <a:off x="3475038" y="4032250"/>
              <a:ext cx="150813" cy="219075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 flipV="1">
              <a:off x="3475038" y="3324225"/>
              <a:ext cx="77788" cy="149225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 flipV="1">
              <a:off x="3402013" y="2970213"/>
              <a:ext cx="79375" cy="147638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5078413" y="3433763"/>
              <a:ext cx="2471738" cy="3667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3116263" y="5240338"/>
              <a:ext cx="285750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>
                  <a:solidFill>
                    <a:srgbClr val="80808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H="1">
              <a:off x="1874838" y="5453063"/>
              <a:ext cx="1241425" cy="1588"/>
            </a:xfrm>
            <a:prstGeom prst="line">
              <a:avLst/>
            </a:prstGeom>
            <a:noFill/>
            <a:ln w="28440">
              <a:solidFill>
                <a:srgbClr val="00CC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3405188" y="5453063"/>
              <a:ext cx="1454150" cy="1588"/>
            </a:xfrm>
            <a:prstGeom prst="line">
              <a:avLst/>
            </a:prstGeom>
            <a:noFill/>
            <a:ln w="28440">
              <a:solidFill>
                <a:srgbClr val="00CC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1900238" y="5453063"/>
              <a:ext cx="538163" cy="336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CC00"/>
                  </a:solidFill>
                  <a:latin typeface="Constantia"/>
                </a:rPr>
                <a:t>Ns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4597400" y="5453063"/>
              <a:ext cx="508000" cy="336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33CC33"/>
                  </a:solidFill>
                  <a:latin typeface="Constantia"/>
                </a:rPr>
                <a:t>Nf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5181600" y="5453063"/>
              <a:ext cx="2368550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Constantia"/>
                </a:rPr>
                <a:t>N application rate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 rot="16200000">
              <a:off x="2011362" y="1892300"/>
              <a:ext cx="1693863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Constantia"/>
                </a:rPr>
                <a:t>Crop mass W</a:t>
              </a:r>
            </a:p>
          </p:txBody>
        </p:sp>
        <p:sp>
          <p:nvSpPr>
            <p:cNvPr id="32" name="AutoShape 30"/>
            <p:cNvSpPr>
              <a:spLocks/>
            </p:cNvSpPr>
            <p:nvPr/>
          </p:nvSpPr>
          <p:spPr bwMode="auto">
            <a:xfrm>
              <a:off x="6659563" y="1125538"/>
              <a:ext cx="217488" cy="850900"/>
            </a:xfrm>
            <a:prstGeom prst="rightBrace">
              <a:avLst>
                <a:gd name="adj1" fmla="val 32603"/>
                <a:gd name="adj2" fmla="val 48611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6867525" y="1341438"/>
              <a:ext cx="657225" cy="371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  <a:latin typeface="Constantia"/>
                </a:rPr>
                <a:t>W</a:t>
              </a:r>
              <a:r>
                <a:rPr lang="en-GB" sz="1600" b="1" baseline="-25000">
                  <a:solidFill>
                    <a:srgbClr val="000000"/>
                  </a:solidFill>
                  <a:latin typeface="Constantia"/>
                </a:rPr>
                <a:t>max</a:t>
              </a: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1908175" y="5876925"/>
              <a:ext cx="2879725" cy="1588"/>
            </a:xfrm>
            <a:prstGeom prst="line">
              <a:avLst/>
            </a:prstGeom>
            <a:noFill/>
            <a:ln w="28440">
              <a:solidFill>
                <a:srgbClr val="0000FF"/>
              </a:solidFill>
              <a:miter lim="800000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2411413" y="5589588"/>
              <a:ext cx="1728788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8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b="1">
                  <a:solidFill>
                    <a:srgbClr val="0000FF"/>
                  </a:solidFill>
                  <a:latin typeface="Constantia"/>
                </a:rPr>
                <a:t>Total N supply Nt</a:t>
              </a: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4306888" y="2490788"/>
              <a:ext cx="388938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b="1">
                  <a:solidFill>
                    <a:srgbClr val="000000"/>
                  </a:solidFill>
                  <a:latin typeface="Times New Roman" pitchFamily="18" charset="0"/>
                </a:rPr>
                <a:t>(1)</a:t>
              </a:r>
            </a:p>
          </p:txBody>
        </p: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4306888" y="2058988"/>
              <a:ext cx="388938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b="1">
                  <a:solidFill>
                    <a:srgbClr val="000000"/>
                  </a:solidFill>
                  <a:latin typeface="Times New Roman" pitchFamily="18" charset="0"/>
                </a:rPr>
                <a:t>(2)</a:t>
              </a: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4306888" y="1268413"/>
              <a:ext cx="388938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b="1">
                  <a:solidFill>
                    <a:srgbClr val="000000"/>
                  </a:solidFill>
                  <a:latin typeface="Times New Roman" pitchFamily="18" charset="0"/>
                </a:rPr>
                <a:t>(3)</a:t>
              </a:r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3419872" y="692696"/>
            <a:ext cx="2406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NE = ∆W/</a:t>
            </a:r>
            <a:r>
              <a:rPr lang="en-GB" sz="2800" dirty="0" err="1" smtClean="0">
                <a:latin typeface="Comic Sans MS" panose="030F0702030302020204" pitchFamily="66" charset="0"/>
              </a:rPr>
              <a:t>Nf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5496" y="134076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Mais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NE </a:t>
            </a:r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varie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fonction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du </a:t>
            </a:r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potentiel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</a:t>
            </a:r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croissance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(</a:t>
            </a:r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Wmax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et de la </a:t>
            </a:r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fourniture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N par le sol (Ns)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5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481" y="1460010"/>
            <a:ext cx="7583935" cy="5353366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523930" y="260648"/>
            <a:ext cx="8008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croissance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MS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explique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les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différences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entre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années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et entre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génotypes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44208" y="6453336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Lemaire</a:t>
            </a:r>
            <a:r>
              <a:rPr lang="en-GB" dirty="0" smtClean="0"/>
              <a:t> et </a:t>
            </a:r>
            <a:r>
              <a:rPr lang="en-GB" dirty="0" err="1" smtClean="0"/>
              <a:t>Salette</a:t>
            </a:r>
            <a:r>
              <a:rPr lang="en-GB" dirty="0" smtClean="0"/>
              <a:t>, 1984)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520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548680"/>
            <a:ext cx="4279900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2924944"/>
            <a:ext cx="8640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Comic Sans MS" panose="030F0702030302020204" pitchFamily="66" charset="0"/>
              </a:rPr>
              <a:t>L’efficience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d’utilisation</a:t>
            </a:r>
            <a:r>
              <a:rPr lang="en-GB" sz="2400" b="1" dirty="0" smtClean="0">
                <a:latin typeface="Comic Sans MS" panose="030F0702030302020204" pitchFamily="66" charset="0"/>
              </a:rPr>
              <a:t> de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l’azote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d’une</a:t>
            </a:r>
            <a:r>
              <a:rPr lang="en-GB" sz="2400" b="1" dirty="0" smtClean="0">
                <a:latin typeface="Comic Sans MS" panose="030F0702030302020204" pitchFamily="66" charset="0"/>
              </a:rPr>
              <a:t> culture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peut</a:t>
            </a:r>
            <a:r>
              <a:rPr lang="en-GB" sz="2400" b="1" dirty="0" smtClean="0">
                <a:latin typeface="Comic Sans MS" panose="030F0702030302020204" pitchFamily="66" charset="0"/>
              </a:rPr>
              <a:t> se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décomposer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en</a:t>
            </a:r>
            <a:r>
              <a:rPr lang="en-GB" sz="2400" b="1" dirty="0" smtClean="0">
                <a:latin typeface="Comic Sans MS" panose="030F0702030302020204" pitchFamily="66" charset="0"/>
              </a:rPr>
              <a:t>: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en-GB" sz="2400" b="1" dirty="0" err="1" smtClean="0">
                <a:latin typeface="Comic Sans MS" panose="030F0702030302020204" pitchFamily="66" charset="0"/>
              </a:rPr>
              <a:t>Une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efficience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d’absortion</a:t>
            </a:r>
            <a:r>
              <a:rPr lang="en-GB" sz="2400" b="1" dirty="0" smtClean="0">
                <a:latin typeface="Comic Sans MS" panose="030F0702030302020204" pitchFamily="66" charset="0"/>
              </a:rPr>
              <a:t>, NAE, azote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absorbé</a:t>
            </a:r>
            <a:r>
              <a:rPr lang="en-GB" sz="2400" b="1" dirty="0" smtClean="0">
                <a:latin typeface="Comic Sans MS" panose="030F0702030302020204" pitchFamily="66" charset="0"/>
              </a:rPr>
              <a:t> par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unité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d’azote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disponible</a:t>
            </a:r>
            <a:endParaRPr lang="en-GB" sz="2400" b="1" dirty="0" smtClean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endParaRPr lang="en-GB" sz="2400" b="1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en-GB" sz="2400" b="1" dirty="0" err="1" smtClean="0">
                <a:latin typeface="Comic Sans MS" panose="030F0702030302020204" pitchFamily="66" charset="0"/>
              </a:rPr>
              <a:t>Une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efficience</a:t>
            </a:r>
            <a:r>
              <a:rPr lang="en-GB" sz="2400" b="1" dirty="0" smtClean="0">
                <a:latin typeface="Comic Sans MS" panose="030F0702030302020204" pitchFamily="66" charset="0"/>
              </a:rPr>
              <a:t> de conversion, NCE,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biomasse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élaborée</a:t>
            </a:r>
            <a:r>
              <a:rPr lang="en-GB" sz="2400" b="1" dirty="0" smtClean="0">
                <a:latin typeface="Comic Sans MS" panose="030F0702030302020204" pitchFamily="66" charset="0"/>
              </a:rPr>
              <a:t> par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unité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d’azote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absorbé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731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oneTexte 37"/>
          <p:cNvSpPr txBox="1"/>
          <p:nvPr/>
        </p:nvSpPr>
        <p:spPr>
          <a:xfrm>
            <a:off x="1439391" y="116632"/>
            <a:ext cx="6527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err="1" smtClean="0">
                <a:latin typeface="Comic Sans MS" panose="030F0702030302020204" pitchFamily="66" charset="0"/>
              </a:rPr>
              <a:t>L’efficience</a:t>
            </a:r>
            <a:r>
              <a:rPr lang="en-GB" sz="2800" b="1" dirty="0" smtClean="0">
                <a:latin typeface="Comic Sans MS" panose="030F0702030302020204" pitchFamily="66" charset="0"/>
              </a:rPr>
              <a:t> de conversion de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l’azote</a:t>
            </a:r>
            <a:endParaRPr lang="en-GB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NCE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grpSp>
        <p:nvGrpSpPr>
          <p:cNvPr id="84" name="Groupe 83"/>
          <p:cNvGrpSpPr/>
          <p:nvPr/>
        </p:nvGrpSpPr>
        <p:grpSpPr>
          <a:xfrm>
            <a:off x="395536" y="1206371"/>
            <a:ext cx="8287482" cy="5534997"/>
            <a:chOff x="658875" y="1070739"/>
            <a:chExt cx="8287482" cy="5534997"/>
          </a:xfrm>
        </p:grpSpPr>
        <p:sp>
          <p:nvSpPr>
            <p:cNvPr id="40" name="Text Box 3"/>
            <p:cNvSpPr txBox="1">
              <a:spLocks noChangeAspect="1" noChangeArrowheads="1"/>
            </p:cNvSpPr>
            <p:nvPr/>
          </p:nvSpPr>
          <p:spPr bwMode="auto">
            <a:xfrm>
              <a:off x="6598434" y="2146065"/>
              <a:ext cx="1228874" cy="273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sz="1100" b="1" smtClean="0">
                  <a:solidFill>
                    <a:srgbClr val="000000"/>
                  </a:solidFill>
                  <a:cs typeface="Arial" pitchFamily="34" charset="0"/>
                </a:rPr>
                <a:t>(c) crit.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 Box 4"/>
            <p:cNvSpPr txBox="1">
              <a:spLocks noChangeAspect="1" noChangeArrowheads="1"/>
            </p:cNvSpPr>
            <p:nvPr/>
          </p:nvSpPr>
          <p:spPr bwMode="auto">
            <a:xfrm>
              <a:off x="6666705" y="1233859"/>
              <a:ext cx="1365416" cy="273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sz="1100" b="1" smtClean="0">
                  <a:solidFill>
                    <a:srgbClr val="000000"/>
                  </a:solidFill>
                  <a:cs typeface="Arial" pitchFamily="34" charset="0"/>
                </a:rPr>
                <a:t>(m) max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5"/>
            <p:cNvSpPr txBox="1">
              <a:spLocks noChangeAspect="1" noChangeArrowheads="1"/>
            </p:cNvSpPr>
            <p:nvPr/>
          </p:nvSpPr>
          <p:spPr bwMode="auto">
            <a:xfrm>
              <a:off x="6257080" y="6225650"/>
              <a:ext cx="1843312" cy="273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sz="1100" b="1" smtClean="0">
                  <a:solidFill>
                    <a:srgbClr val="000000"/>
                  </a:solidFill>
                  <a:cs typeface="Arial" pitchFamily="34" charset="0"/>
                </a:rPr>
                <a:t>Crop Mass (W)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6"/>
            <p:cNvSpPr txBox="1">
              <a:spLocks noChangeAspect="1" noChangeArrowheads="1"/>
            </p:cNvSpPr>
            <p:nvPr/>
          </p:nvSpPr>
          <p:spPr bwMode="auto">
            <a:xfrm>
              <a:off x="3935873" y="6239904"/>
              <a:ext cx="1501958" cy="365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sz="1100" b="1" smtClean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en-GB" sz="1100" b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lang="en-GB" sz="1100" b="1" smtClean="0">
                  <a:solidFill>
                    <a:srgbClr val="000000"/>
                  </a:solidFill>
                  <a:cs typeface="Arial" pitchFamily="34" charset="0"/>
                </a:rPr>
                <a:t> Wc-s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7"/>
            <p:cNvSpPr txBox="1">
              <a:spLocks noChangeAspect="1" noChangeArrowheads="1"/>
            </p:cNvSpPr>
            <p:nvPr/>
          </p:nvSpPr>
          <p:spPr bwMode="auto">
            <a:xfrm>
              <a:off x="658875" y="3883373"/>
              <a:ext cx="1092333" cy="273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sz="1100" b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lang="en-GB" sz="1100" b="1" smtClean="0">
                  <a:solidFill>
                    <a:srgbClr val="000000"/>
                  </a:solidFill>
                  <a:cs typeface="Arial" pitchFamily="34" charset="0"/>
                </a:rPr>
                <a:t> Nc-s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5" name="Group 8"/>
            <p:cNvGrpSpPr>
              <a:grpSpLocks noChangeAspect="1"/>
            </p:cNvGrpSpPr>
            <p:nvPr/>
          </p:nvGrpSpPr>
          <p:grpSpPr bwMode="auto">
            <a:xfrm>
              <a:off x="1136771" y="1070739"/>
              <a:ext cx="6007830" cy="5169165"/>
              <a:chOff x="528" y="151"/>
              <a:chExt cx="4224" cy="3257"/>
            </a:xfrm>
          </p:grpSpPr>
          <p:sp>
            <p:nvSpPr>
              <p:cNvPr id="46" name="Line 9"/>
              <p:cNvSpPr>
                <a:spLocks noChangeAspect="1" noChangeShapeType="1"/>
              </p:cNvSpPr>
              <p:nvPr/>
            </p:nvSpPr>
            <p:spPr bwMode="auto">
              <a:xfrm>
                <a:off x="864" y="3312"/>
                <a:ext cx="388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7" name="Line 10"/>
              <p:cNvSpPr>
                <a:spLocks noChangeAspect="1" noChangeShapeType="1"/>
              </p:cNvSpPr>
              <p:nvPr/>
            </p:nvSpPr>
            <p:spPr bwMode="auto">
              <a:xfrm flipV="1">
                <a:off x="864" y="432"/>
                <a:ext cx="0" cy="28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8" name="Freeform 11"/>
              <p:cNvSpPr>
                <a:spLocks noChangeAspect="1"/>
              </p:cNvSpPr>
              <p:nvPr/>
            </p:nvSpPr>
            <p:spPr bwMode="auto">
              <a:xfrm>
                <a:off x="864" y="912"/>
                <a:ext cx="3840" cy="2400"/>
              </a:xfrm>
              <a:custGeom>
                <a:avLst/>
                <a:gdLst/>
                <a:ahLst/>
                <a:cxnLst>
                  <a:cxn ang="0">
                    <a:pos x="0" y="2640"/>
                  </a:cxn>
                  <a:cxn ang="0">
                    <a:pos x="96" y="2352"/>
                  </a:cxn>
                  <a:cxn ang="0">
                    <a:pos x="336" y="1968"/>
                  </a:cxn>
                  <a:cxn ang="0">
                    <a:pos x="768" y="1584"/>
                  </a:cxn>
                  <a:cxn ang="0">
                    <a:pos x="1488" y="1104"/>
                  </a:cxn>
                  <a:cxn ang="0">
                    <a:pos x="2304" y="624"/>
                  </a:cxn>
                  <a:cxn ang="0">
                    <a:pos x="3360" y="96"/>
                  </a:cxn>
                  <a:cxn ang="0">
                    <a:pos x="3456" y="48"/>
                  </a:cxn>
                </a:cxnLst>
                <a:rect l="0" t="0" r="r" b="b"/>
                <a:pathLst>
                  <a:path w="3552" h="2640">
                    <a:moveTo>
                      <a:pt x="0" y="2640"/>
                    </a:moveTo>
                    <a:cubicBezTo>
                      <a:pt x="20" y="2552"/>
                      <a:pt x="40" y="2464"/>
                      <a:pt x="96" y="2352"/>
                    </a:cubicBezTo>
                    <a:cubicBezTo>
                      <a:pt x="152" y="2240"/>
                      <a:pt x="224" y="2096"/>
                      <a:pt x="336" y="1968"/>
                    </a:cubicBezTo>
                    <a:cubicBezTo>
                      <a:pt x="448" y="1840"/>
                      <a:pt x="576" y="1728"/>
                      <a:pt x="768" y="1584"/>
                    </a:cubicBezTo>
                    <a:cubicBezTo>
                      <a:pt x="960" y="1440"/>
                      <a:pt x="1232" y="1264"/>
                      <a:pt x="1488" y="1104"/>
                    </a:cubicBezTo>
                    <a:cubicBezTo>
                      <a:pt x="1744" y="944"/>
                      <a:pt x="1992" y="792"/>
                      <a:pt x="2304" y="624"/>
                    </a:cubicBezTo>
                    <a:cubicBezTo>
                      <a:pt x="2616" y="456"/>
                      <a:pt x="3168" y="192"/>
                      <a:pt x="3360" y="96"/>
                    </a:cubicBezTo>
                    <a:cubicBezTo>
                      <a:pt x="3552" y="0"/>
                      <a:pt x="3504" y="24"/>
                      <a:pt x="3456" y="48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 type="none" w="med" len="med"/>
                <a:tailEnd type="stealth" w="med" len="lg"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9" name="Freeform 12"/>
              <p:cNvSpPr>
                <a:spLocks noChangeAspect="1"/>
              </p:cNvSpPr>
              <p:nvPr/>
            </p:nvSpPr>
            <p:spPr bwMode="auto">
              <a:xfrm>
                <a:off x="864" y="384"/>
                <a:ext cx="3792" cy="2928"/>
              </a:xfrm>
              <a:custGeom>
                <a:avLst/>
                <a:gdLst/>
                <a:ahLst/>
                <a:cxnLst>
                  <a:cxn ang="0">
                    <a:pos x="0" y="3024"/>
                  </a:cxn>
                  <a:cxn ang="0">
                    <a:pos x="96" y="2640"/>
                  </a:cxn>
                  <a:cxn ang="0">
                    <a:pos x="336" y="2208"/>
                  </a:cxn>
                  <a:cxn ang="0">
                    <a:pos x="816" y="1728"/>
                  </a:cxn>
                  <a:cxn ang="0">
                    <a:pos x="1536" y="1200"/>
                  </a:cxn>
                  <a:cxn ang="0">
                    <a:pos x="2544" y="576"/>
                  </a:cxn>
                  <a:cxn ang="0">
                    <a:pos x="3552" y="96"/>
                  </a:cxn>
                  <a:cxn ang="0">
                    <a:pos x="3792" y="0"/>
                  </a:cxn>
                </a:cxnLst>
                <a:rect l="0" t="0" r="r" b="b"/>
                <a:pathLst>
                  <a:path w="3792" h="3024">
                    <a:moveTo>
                      <a:pt x="0" y="3024"/>
                    </a:moveTo>
                    <a:cubicBezTo>
                      <a:pt x="20" y="2900"/>
                      <a:pt x="40" y="2776"/>
                      <a:pt x="96" y="2640"/>
                    </a:cubicBezTo>
                    <a:cubicBezTo>
                      <a:pt x="152" y="2504"/>
                      <a:pt x="216" y="2360"/>
                      <a:pt x="336" y="2208"/>
                    </a:cubicBezTo>
                    <a:cubicBezTo>
                      <a:pt x="456" y="2056"/>
                      <a:pt x="616" y="1896"/>
                      <a:pt x="816" y="1728"/>
                    </a:cubicBezTo>
                    <a:cubicBezTo>
                      <a:pt x="1016" y="1560"/>
                      <a:pt x="1248" y="1392"/>
                      <a:pt x="1536" y="1200"/>
                    </a:cubicBezTo>
                    <a:cubicBezTo>
                      <a:pt x="1824" y="1008"/>
                      <a:pt x="2208" y="760"/>
                      <a:pt x="2544" y="576"/>
                    </a:cubicBezTo>
                    <a:cubicBezTo>
                      <a:pt x="2880" y="392"/>
                      <a:pt x="3344" y="192"/>
                      <a:pt x="3552" y="96"/>
                    </a:cubicBezTo>
                    <a:cubicBezTo>
                      <a:pt x="3760" y="0"/>
                      <a:pt x="3752" y="16"/>
                      <a:pt x="3792" y="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 type="none" w="med" len="med"/>
                <a:tailEnd type="stealth" w="med" len="lg"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0" name="Freeform 13"/>
              <p:cNvSpPr>
                <a:spLocks noChangeAspect="1"/>
              </p:cNvSpPr>
              <p:nvPr/>
            </p:nvSpPr>
            <p:spPr bwMode="auto">
              <a:xfrm>
                <a:off x="864" y="2352"/>
                <a:ext cx="2352" cy="960"/>
              </a:xfrm>
              <a:custGeom>
                <a:avLst/>
                <a:gdLst/>
                <a:ahLst/>
                <a:cxnLst>
                  <a:cxn ang="0">
                    <a:pos x="0" y="1008"/>
                  </a:cxn>
                  <a:cxn ang="0">
                    <a:pos x="192" y="768"/>
                  </a:cxn>
                  <a:cxn ang="0">
                    <a:pos x="528" y="528"/>
                  </a:cxn>
                  <a:cxn ang="0">
                    <a:pos x="960" y="336"/>
                  </a:cxn>
                  <a:cxn ang="0">
                    <a:pos x="1488" y="144"/>
                  </a:cxn>
                  <a:cxn ang="0">
                    <a:pos x="1968" y="0"/>
                  </a:cxn>
                </a:cxnLst>
                <a:rect l="0" t="0" r="r" b="b"/>
                <a:pathLst>
                  <a:path w="1968" h="1008">
                    <a:moveTo>
                      <a:pt x="0" y="1008"/>
                    </a:moveTo>
                    <a:cubicBezTo>
                      <a:pt x="52" y="928"/>
                      <a:pt x="104" y="848"/>
                      <a:pt x="192" y="768"/>
                    </a:cubicBezTo>
                    <a:cubicBezTo>
                      <a:pt x="280" y="688"/>
                      <a:pt x="400" y="600"/>
                      <a:pt x="528" y="528"/>
                    </a:cubicBezTo>
                    <a:cubicBezTo>
                      <a:pt x="656" y="456"/>
                      <a:pt x="800" y="400"/>
                      <a:pt x="960" y="336"/>
                    </a:cubicBezTo>
                    <a:cubicBezTo>
                      <a:pt x="1120" y="272"/>
                      <a:pt x="1320" y="200"/>
                      <a:pt x="1488" y="144"/>
                    </a:cubicBezTo>
                    <a:cubicBezTo>
                      <a:pt x="1656" y="88"/>
                      <a:pt x="1888" y="24"/>
                      <a:pt x="1968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1" name="Freeform 14"/>
              <p:cNvSpPr>
                <a:spLocks noChangeAspect="1"/>
              </p:cNvSpPr>
              <p:nvPr/>
            </p:nvSpPr>
            <p:spPr bwMode="auto">
              <a:xfrm>
                <a:off x="864" y="1680"/>
                <a:ext cx="3168" cy="1584"/>
              </a:xfrm>
              <a:custGeom>
                <a:avLst/>
                <a:gdLst/>
                <a:ahLst/>
                <a:cxnLst>
                  <a:cxn ang="0">
                    <a:pos x="0" y="1440"/>
                  </a:cxn>
                  <a:cxn ang="0">
                    <a:pos x="240" y="1152"/>
                  </a:cxn>
                  <a:cxn ang="0">
                    <a:pos x="576" y="912"/>
                  </a:cxn>
                  <a:cxn ang="0">
                    <a:pos x="1056" y="672"/>
                  </a:cxn>
                  <a:cxn ang="0">
                    <a:pos x="1776" y="384"/>
                  </a:cxn>
                  <a:cxn ang="0">
                    <a:pos x="2544" y="144"/>
                  </a:cxn>
                  <a:cxn ang="0">
                    <a:pos x="3072" y="0"/>
                  </a:cxn>
                </a:cxnLst>
                <a:rect l="0" t="0" r="r" b="b"/>
                <a:pathLst>
                  <a:path w="3072" h="1440">
                    <a:moveTo>
                      <a:pt x="0" y="1440"/>
                    </a:moveTo>
                    <a:cubicBezTo>
                      <a:pt x="72" y="1340"/>
                      <a:pt x="144" y="1240"/>
                      <a:pt x="240" y="1152"/>
                    </a:cubicBezTo>
                    <a:cubicBezTo>
                      <a:pt x="336" y="1064"/>
                      <a:pt x="440" y="992"/>
                      <a:pt x="576" y="912"/>
                    </a:cubicBezTo>
                    <a:cubicBezTo>
                      <a:pt x="712" y="832"/>
                      <a:pt x="856" y="760"/>
                      <a:pt x="1056" y="672"/>
                    </a:cubicBezTo>
                    <a:cubicBezTo>
                      <a:pt x="1256" y="584"/>
                      <a:pt x="1528" y="472"/>
                      <a:pt x="1776" y="384"/>
                    </a:cubicBezTo>
                    <a:cubicBezTo>
                      <a:pt x="2024" y="296"/>
                      <a:pt x="2328" y="208"/>
                      <a:pt x="2544" y="144"/>
                    </a:cubicBezTo>
                    <a:cubicBezTo>
                      <a:pt x="2760" y="80"/>
                      <a:pt x="2984" y="24"/>
                      <a:pt x="3072" y="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 type="none" w="med" len="med"/>
                <a:tailEnd type="stealth" w="med" len="lg"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2" name="Line 15"/>
              <p:cNvSpPr>
                <a:spLocks noChangeAspect="1" noChangeShapeType="1"/>
              </p:cNvSpPr>
              <p:nvPr/>
            </p:nvSpPr>
            <p:spPr bwMode="auto">
              <a:xfrm flipV="1">
                <a:off x="2256" y="1968"/>
                <a:ext cx="816" cy="624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3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3072" y="1536"/>
                <a:ext cx="192" cy="43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4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3264" y="1008"/>
                <a:ext cx="0" cy="52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5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2496" y="1776"/>
                <a:ext cx="1200" cy="76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6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3696" y="1200"/>
                <a:ext cx="336" cy="57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7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4032" y="624"/>
                <a:ext cx="0" cy="57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8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2208" y="2592"/>
                <a:ext cx="43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1100" b="1" smtClean="0">
                    <a:solidFill>
                      <a:srgbClr val="000000"/>
                    </a:solidFill>
                    <a:cs typeface="Arial" pitchFamily="34" charset="0"/>
                  </a:rPr>
                  <a:t>A</a:t>
                </a:r>
                <a:r>
                  <a:rPr lang="en-GB" sz="1100" b="1" baseline="-25000" smtClean="0">
                    <a:solidFill>
                      <a:srgbClr val="000000"/>
                    </a:solidFill>
                    <a:cs typeface="Arial" pitchFamily="34" charset="0"/>
                  </a:rPr>
                  <a:t>s</a:t>
                </a:r>
                <a:endParaRPr lang="pt-BR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2486" y="2519"/>
                <a:ext cx="34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1100" b="1" smtClean="0">
                    <a:solidFill>
                      <a:srgbClr val="000000"/>
                    </a:solidFill>
                    <a:cs typeface="Arial" pitchFamily="34" charset="0"/>
                  </a:rPr>
                  <a:t>B</a:t>
                </a:r>
                <a:r>
                  <a:rPr lang="en-GB" sz="1100" b="1" baseline="-25000" smtClean="0">
                    <a:solidFill>
                      <a:srgbClr val="000000"/>
                    </a:solidFill>
                    <a:cs typeface="Arial" pitchFamily="34" charset="0"/>
                  </a:rPr>
                  <a:t>s</a:t>
                </a:r>
                <a:endParaRPr lang="pt-BR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072" y="1488"/>
                <a:ext cx="5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1100" b="1" smtClean="0">
                    <a:solidFill>
                      <a:srgbClr val="000000"/>
                    </a:solidFill>
                    <a:cs typeface="Arial" pitchFamily="34" charset="0"/>
                  </a:rPr>
                  <a:t>A</a:t>
                </a:r>
                <a:r>
                  <a:rPr lang="en-GB" sz="1100" b="1" baseline="-25000" smtClean="0">
                    <a:solidFill>
                      <a:srgbClr val="000000"/>
                    </a:solidFill>
                    <a:cs typeface="Arial" pitchFamily="34" charset="0"/>
                  </a:rPr>
                  <a:t>c</a:t>
                </a:r>
                <a:endParaRPr lang="pt-BR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840" y="1175"/>
                <a:ext cx="480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1100" b="1" smtClean="0">
                    <a:solidFill>
                      <a:srgbClr val="000000"/>
                    </a:solidFill>
                    <a:cs typeface="Arial" pitchFamily="34" charset="0"/>
                  </a:rPr>
                  <a:t>B</a:t>
                </a:r>
                <a:r>
                  <a:rPr lang="en-GB" sz="1100" b="1" baseline="-25000" smtClean="0">
                    <a:solidFill>
                      <a:srgbClr val="000000"/>
                    </a:solidFill>
                    <a:cs typeface="Arial" pitchFamily="34" charset="0"/>
                  </a:rPr>
                  <a:t>c</a:t>
                </a:r>
                <a:endParaRPr lang="pt-BR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254" y="2215"/>
                <a:ext cx="634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1100" b="1" smtClean="0">
                    <a:solidFill>
                      <a:srgbClr val="000000"/>
                    </a:solidFill>
                    <a:cs typeface="Arial" pitchFamily="34" charset="0"/>
                  </a:rPr>
                  <a:t>(s) soil</a:t>
                </a:r>
                <a:endParaRPr lang="pt-BR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4032" y="159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1100" b="1" smtClean="0">
                    <a:solidFill>
                      <a:srgbClr val="000000"/>
                    </a:solidFill>
                    <a:cs typeface="Arial" pitchFamily="34" charset="0"/>
                  </a:rPr>
                  <a:t>(f) fert.</a:t>
                </a:r>
                <a:endParaRPr lang="pt-BR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Line 27"/>
              <p:cNvSpPr>
                <a:spLocks noChangeAspect="1" noChangeShapeType="1"/>
              </p:cNvSpPr>
              <p:nvPr/>
            </p:nvSpPr>
            <p:spPr bwMode="auto">
              <a:xfrm flipH="1">
                <a:off x="864" y="2592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5" name="Line 28"/>
              <p:cNvSpPr>
                <a:spLocks noChangeAspect="1" noChangeShapeType="1"/>
              </p:cNvSpPr>
              <p:nvPr/>
            </p:nvSpPr>
            <p:spPr bwMode="auto">
              <a:xfrm flipH="1">
                <a:off x="864" y="1536"/>
                <a:ext cx="23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6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2256" y="2016"/>
                <a:ext cx="0" cy="12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7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864" y="2016"/>
                <a:ext cx="13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8" name="Line 31"/>
              <p:cNvSpPr>
                <a:spLocks noChangeAspect="1" noChangeShapeType="1"/>
              </p:cNvSpPr>
              <p:nvPr/>
            </p:nvSpPr>
            <p:spPr bwMode="auto">
              <a:xfrm>
                <a:off x="3264" y="1536"/>
                <a:ext cx="0" cy="17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9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528" y="151"/>
                <a:ext cx="12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1100" b="1" smtClean="0">
                    <a:solidFill>
                      <a:srgbClr val="000000"/>
                    </a:solidFill>
                    <a:cs typeface="Arial" pitchFamily="34" charset="0"/>
                  </a:rPr>
                  <a:t>N Uptake</a:t>
                </a:r>
                <a:endParaRPr lang="pt-BR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Line 33"/>
              <p:cNvSpPr>
                <a:spLocks noChangeAspect="1" noChangeShapeType="1"/>
              </p:cNvSpPr>
              <p:nvPr/>
            </p:nvSpPr>
            <p:spPr bwMode="auto">
              <a:xfrm>
                <a:off x="2256" y="3408"/>
                <a:ext cx="100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1" name="Line 34"/>
              <p:cNvSpPr>
                <a:spLocks noChangeAspect="1" noChangeShapeType="1"/>
              </p:cNvSpPr>
              <p:nvPr/>
            </p:nvSpPr>
            <p:spPr bwMode="auto">
              <a:xfrm>
                <a:off x="768" y="1536"/>
                <a:ext cx="0" cy="10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2" name="Line 35"/>
              <p:cNvSpPr>
                <a:spLocks noChangeAspect="1" noChangeShapeType="1"/>
              </p:cNvSpPr>
              <p:nvPr/>
            </p:nvSpPr>
            <p:spPr bwMode="auto">
              <a:xfrm>
                <a:off x="912" y="2016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3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902" y="2180"/>
                <a:ext cx="538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11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lang="en-GB" sz="1100" b="1" smtClean="0">
                    <a:solidFill>
                      <a:srgbClr val="000000"/>
                    </a:solidFill>
                    <a:cs typeface="Arial" pitchFamily="34" charset="0"/>
                  </a:rPr>
                  <a:t>N1</a:t>
                </a:r>
                <a:endParaRPr lang="pt-BR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Line 37"/>
              <p:cNvSpPr>
                <a:spLocks noChangeAspect="1" noChangeShapeType="1"/>
              </p:cNvSpPr>
              <p:nvPr/>
            </p:nvSpPr>
            <p:spPr bwMode="auto">
              <a:xfrm flipV="1">
                <a:off x="912" y="1536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5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902" y="1652"/>
                <a:ext cx="490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11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lang="en-GB" sz="1100" b="1" smtClean="0">
                    <a:solidFill>
                      <a:srgbClr val="000000"/>
                    </a:solidFill>
                    <a:cs typeface="Arial" pitchFamily="34" charset="0"/>
                  </a:rPr>
                  <a:t>N2</a:t>
                </a:r>
                <a:endParaRPr lang="pt-BR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2976" y="816"/>
                <a:ext cx="57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1100" b="1" smtClean="0">
                    <a:solidFill>
                      <a:srgbClr val="000000"/>
                    </a:solidFill>
                    <a:cs typeface="Arial" pitchFamily="34" charset="0"/>
                  </a:rPr>
                  <a:t>A</a:t>
                </a:r>
                <a:r>
                  <a:rPr lang="en-GB" sz="1100" b="1" baseline="-25000" smtClean="0">
                    <a:solidFill>
                      <a:srgbClr val="000000"/>
                    </a:solidFill>
                    <a:cs typeface="Arial" pitchFamily="34" charset="0"/>
                  </a:rPr>
                  <a:t>m</a:t>
                </a:r>
                <a:endParaRPr lang="pt-BR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3696" y="432"/>
                <a:ext cx="6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1100" b="1" smtClean="0">
                    <a:solidFill>
                      <a:srgbClr val="000000"/>
                    </a:solidFill>
                    <a:cs typeface="Arial" pitchFamily="34" charset="0"/>
                  </a:rPr>
                  <a:t>  B</a:t>
                </a:r>
                <a:r>
                  <a:rPr lang="en-GB" sz="1100" b="1" baseline="-25000" smtClean="0">
                    <a:solidFill>
                      <a:srgbClr val="000000"/>
                    </a:solidFill>
                    <a:cs typeface="Arial" pitchFamily="34" charset="0"/>
                  </a:rPr>
                  <a:t>m</a:t>
                </a:r>
                <a:endParaRPr lang="pt-BR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Text Box 41"/>
              <p:cNvSpPr txBox="1">
                <a:spLocks noChangeAspect="1" noChangeArrowheads="1"/>
              </p:cNvSpPr>
              <p:nvPr/>
            </p:nvSpPr>
            <p:spPr bwMode="auto">
              <a:xfrm>
                <a:off x="2880" y="1943"/>
                <a:ext cx="4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1100" b="1" smtClean="0">
                    <a:solidFill>
                      <a:srgbClr val="000000"/>
                    </a:solidFill>
                    <a:cs typeface="Arial" pitchFamily="34" charset="0"/>
                  </a:rPr>
                  <a:t>A</a:t>
                </a:r>
                <a:r>
                  <a:rPr lang="en-GB" sz="1100" b="1" baseline="-25000" smtClean="0">
                    <a:solidFill>
                      <a:srgbClr val="000000"/>
                    </a:solidFill>
                    <a:cs typeface="Arial" pitchFamily="34" charset="0"/>
                  </a:rPr>
                  <a:t>f</a:t>
                </a:r>
                <a:endParaRPr lang="pt-BR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Text Box 42"/>
              <p:cNvSpPr txBox="1">
                <a:spLocks noChangeAspect="1" noChangeArrowheads="1"/>
              </p:cNvSpPr>
              <p:nvPr/>
            </p:nvSpPr>
            <p:spPr bwMode="auto">
              <a:xfrm>
                <a:off x="3504" y="1751"/>
                <a:ext cx="480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1100" b="1" smtClean="0">
                    <a:solidFill>
                      <a:srgbClr val="000000"/>
                    </a:solidFill>
                    <a:cs typeface="Arial" pitchFamily="34" charset="0"/>
                  </a:rPr>
                  <a:t>B</a:t>
                </a:r>
                <a:r>
                  <a:rPr lang="en-GB" sz="1100" b="1" baseline="-25000" smtClean="0">
                    <a:solidFill>
                      <a:srgbClr val="000000"/>
                    </a:solidFill>
                    <a:cs typeface="Arial" pitchFamily="34" charset="0"/>
                  </a:rPr>
                  <a:t>f</a:t>
                </a:r>
                <a:endParaRPr lang="pt-BR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0" name="ZoneTexte 79"/>
            <p:cNvSpPr txBox="1"/>
            <p:nvPr/>
          </p:nvSpPr>
          <p:spPr>
            <a:xfrm>
              <a:off x="5796136" y="4346501"/>
              <a:ext cx="31502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NCE = ∆</a:t>
              </a:r>
              <a:r>
                <a:rPr lang="en-GB" sz="2400" b="1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W</a:t>
              </a:r>
              <a:r>
                <a:rPr lang="en-GB" sz="2400" b="1" baseline="-250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c</a:t>
              </a:r>
              <a:r>
                <a:rPr lang="en-GB" sz="2400" b="1" baseline="-250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-s</a:t>
              </a:r>
              <a:r>
                <a:rPr lang="en-GB" sz="24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/∆</a:t>
              </a:r>
              <a:r>
                <a:rPr lang="en-GB" sz="2400" b="1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N</a:t>
              </a:r>
              <a:r>
                <a:rPr lang="en-GB" sz="2400" b="1" baseline="-250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c</a:t>
              </a:r>
              <a:r>
                <a:rPr lang="en-GB" sz="2400" b="1" baseline="-250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-s</a:t>
              </a:r>
              <a:endParaRPr lang="en-GB" sz="2400" b="1" baseline="-250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82" name="Connecteur droit avec flèche 81"/>
            <p:cNvCxnSpPr>
              <a:endCxn id="68" idx="0"/>
            </p:cNvCxnSpPr>
            <p:nvPr/>
          </p:nvCxnSpPr>
          <p:spPr>
            <a:xfrm flipV="1">
              <a:off x="3594520" y="3268864"/>
              <a:ext cx="1433686" cy="16759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9622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44624"/>
            <a:ext cx="864096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NCE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augmente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lorsque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la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biomasse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augmente</a:t>
            </a:r>
            <a:endParaRPr lang="en-GB" sz="2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U</a:t>
            </a:r>
            <a:r>
              <a:rPr lang="en-GB" sz="2000" dirty="0" smtClean="0">
                <a:latin typeface="Comic Sans MS" panose="030F0702030302020204" pitchFamily="66" charset="0"/>
              </a:rPr>
              <a:t>n </a:t>
            </a:r>
            <a:r>
              <a:rPr lang="en-GB" sz="2000" dirty="0" err="1" smtClean="0">
                <a:latin typeface="Comic Sans MS" panose="030F0702030302020204" pitchFamily="66" charset="0"/>
              </a:rPr>
              <a:t>génotype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ayant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une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croissance</a:t>
            </a:r>
            <a:r>
              <a:rPr lang="en-GB" sz="2000" dirty="0" smtClean="0">
                <a:latin typeface="Comic Sans MS" panose="030F0702030302020204" pitchFamily="66" charset="0"/>
              </a:rPr>
              <a:t> plus </a:t>
            </a:r>
            <a:r>
              <a:rPr lang="en-GB" sz="2000" dirty="0" err="1" smtClean="0">
                <a:latin typeface="Comic Sans MS" panose="030F0702030302020204" pitchFamily="66" charset="0"/>
              </a:rPr>
              <a:t>rapide</a:t>
            </a:r>
            <a:r>
              <a:rPr lang="en-GB" sz="2000" dirty="0" smtClean="0">
                <a:latin typeface="Comic Sans MS" panose="030F0702030302020204" pitchFamily="66" charset="0"/>
              </a:rPr>
              <a:t> aura </a:t>
            </a:r>
            <a:r>
              <a:rPr lang="en-GB" sz="2000" dirty="0" err="1" smtClean="0">
                <a:latin typeface="Comic Sans MS" panose="030F0702030302020204" pitchFamily="66" charset="0"/>
              </a:rPr>
              <a:t>une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efficience</a:t>
            </a:r>
            <a:r>
              <a:rPr lang="en-GB" sz="2000" dirty="0" smtClean="0">
                <a:latin typeface="Comic Sans MS" panose="030F0702030302020204" pitchFamily="66" charset="0"/>
              </a:rPr>
              <a:t> de conversion plus </a:t>
            </a:r>
            <a:r>
              <a:rPr lang="en-GB" sz="2000" dirty="0" err="1" smtClean="0">
                <a:latin typeface="Comic Sans MS" panose="030F0702030302020204" pitchFamily="66" charset="0"/>
              </a:rPr>
              <a:t>élevée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qu’un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génotype</a:t>
            </a:r>
            <a:r>
              <a:rPr lang="en-GB" sz="2000" dirty="0" smtClean="0">
                <a:latin typeface="Comic Sans MS" panose="030F0702030302020204" pitchFamily="66" charset="0"/>
              </a:rPr>
              <a:t> à </a:t>
            </a:r>
            <a:r>
              <a:rPr lang="en-GB" sz="2000" dirty="0" err="1" smtClean="0">
                <a:latin typeface="Comic Sans MS" panose="030F0702030302020204" pitchFamily="66" charset="0"/>
              </a:rPr>
              <a:t>croissance</a:t>
            </a:r>
            <a:r>
              <a:rPr lang="en-GB" sz="2000" dirty="0" smtClean="0">
                <a:latin typeface="Comic Sans MS" panose="030F0702030302020204" pitchFamily="66" charset="0"/>
              </a:rPr>
              <a:t> plus </a:t>
            </a:r>
            <a:r>
              <a:rPr lang="en-GB" sz="2000" dirty="0" err="1" smtClean="0">
                <a:latin typeface="Comic Sans MS" panose="030F0702030302020204" pitchFamily="66" charset="0"/>
              </a:rPr>
              <a:t>lente</a:t>
            </a:r>
            <a:r>
              <a:rPr lang="en-GB" sz="2000" dirty="0" smtClean="0">
                <a:latin typeface="Comic Sans MS" panose="030F0702030302020204" pitchFamily="66" charset="0"/>
              </a:rPr>
              <a:t>…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NCE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diminue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lorsque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le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niveau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satisfaction de la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demande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augmente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</a:t>
            </a:r>
          </a:p>
          <a:p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Il </a:t>
            </a:r>
            <a:r>
              <a:rPr lang="en-GB" sz="2000" dirty="0" err="1" smtClean="0">
                <a:latin typeface="Comic Sans MS" panose="030F0702030302020204" pitchFamily="66" charset="0"/>
              </a:rPr>
              <a:t>importe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donc</a:t>
            </a:r>
            <a:r>
              <a:rPr lang="en-GB" sz="2000" dirty="0" smtClean="0">
                <a:latin typeface="Comic Sans MS" panose="030F0702030302020204" pitchFamily="66" charset="0"/>
              </a:rPr>
              <a:t> de comparer les </a:t>
            </a:r>
            <a:r>
              <a:rPr lang="en-GB" sz="2000" dirty="0" err="1" smtClean="0">
                <a:latin typeface="Comic Sans MS" panose="030F0702030302020204" pitchFamily="66" charset="0"/>
              </a:rPr>
              <a:t>génotypes</a:t>
            </a:r>
            <a:r>
              <a:rPr lang="en-GB" sz="2000" dirty="0" smtClean="0">
                <a:latin typeface="Comic Sans MS" panose="030F0702030302020204" pitchFamily="66" charset="0"/>
              </a:rPr>
              <a:t> à </a:t>
            </a:r>
            <a:r>
              <a:rPr lang="en-GB" sz="2000" dirty="0" err="1" smtClean="0">
                <a:latin typeface="Comic Sans MS" panose="030F0702030302020204" pitchFamily="66" charset="0"/>
              </a:rPr>
              <a:t>même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état</a:t>
            </a:r>
            <a:r>
              <a:rPr lang="en-GB" sz="2000" dirty="0" smtClean="0">
                <a:latin typeface="Comic Sans MS" panose="030F0702030302020204" pitchFamily="66" charset="0"/>
              </a:rPr>
              <a:t> de nutrition </a:t>
            </a:r>
            <a:r>
              <a:rPr lang="en-GB" sz="2000" dirty="0" err="1" smtClean="0">
                <a:latin typeface="Comic Sans MS" panose="030F0702030302020204" pitchFamily="66" charset="0"/>
              </a:rPr>
              <a:t>azoté</a:t>
            </a:r>
            <a:r>
              <a:rPr lang="en-GB" sz="2000" dirty="0" smtClean="0">
                <a:latin typeface="Comic Sans MS" panose="030F0702030302020204" pitchFamily="66" charset="0"/>
              </a:rPr>
              <a:t>, </a:t>
            </a:r>
            <a:r>
              <a:rPr lang="en-GB" sz="2000" dirty="0" err="1" smtClean="0">
                <a:latin typeface="Comic Sans MS" panose="030F0702030302020204" pitchFamily="66" charset="0"/>
              </a:rPr>
              <a:t>sinon</a:t>
            </a:r>
            <a:r>
              <a:rPr lang="en-GB" sz="2000" dirty="0" smtClean="0">
                <a:latin typeface="Comic Sans MS" panose="030F0702030302020204" pitchFamily="66" charset="0"/>
              </a:rPr>
              <a:t> les </a:t>
            </a:r>
            <a:r>
              <a:rPr lang="en-GB" sz="2000" dirty="0" err="1" smtClean="0">
                <a:latin typeface="Comic Sans MS" panose="030F0702030302020204" pitchFamily="66" charset="0"/>
              </a:rPr>
              <a:t>résultats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sont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biaisés</a:t>
            </a:r>
            <a:r>
              <a:rPr lang="en-GB" sz="2000" dirty="0" smtClean="0">
                <a:latin typeface="Comic Sans MS" panose="030F0702030302020204" pitchFamily="66" charset="0"/>
              </a:rPr>
              <a:t>!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NCE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est-il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variable entre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génotypes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?</a:t>
            </a:r>
          </a:p>
          <a:p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000" dirty="0" err="1" smtClean="0">
                <a:latin typeface="Comic Sans MS" panose="030F0702030302020204" pitchFamily="66" charset="0"/>
              </a:rPr>
              <a:t>Etant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donné</a:t>
            </a:r>
            <a:r>
              <a:rPr lang="en-GB" sz="2000" dirty="0" smtClean="0">
                <a:latin typeface="Comic Sans MS" panose="030F0702030302020204" pitchFamily="66" charset="0"/>
              </a:rPr>
              <a:t> la </a:t>
            </a:r>
            <a:r>
              <a:rPr lang="en-GB" sz="2000" dirty="0" err="1" smtClean="0">
                <a:latin typeface="Comic Sans MS" panose="030F0702030302020204" pitchFamily="66" charset="0"/>
              </a:rPr>
              <a:t>faible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variabilité</a:t>
            </a:r>
            <a:r>
              <a:rPr lang="en-GB" sz="2000" dirty="0" smtClean="0">
                <a:latin typeface="Comic Sans MS" panose="030F0702030302020204" pitchFamily="66" charset="0"/>
              </a:rPr>
              <a:t> entre les </a:t>
            </a:r>
            <a:r>
              <a:rPr lang="en-GB" sz="2000" dirty="0" err="1" smtClean="0">
                <a:latin typeface="Comic Sans MS" panose="030F0702030302020204" pitchFamily="66" charset="0"/>
              </a:rPr>
              <a:t>courbes</a:t>
            </a:r>
            <a:r>
              <a:rPr lang="en-GB" sz="2000" dirty="0" smtClean="0">
                <a:latin typeface="Comic Sans MS" panose="030F0702030302020204" pitchFamily="66" charset="0"/>
              </a:rPr>
              <a:t> de dilution au sein des </a:t>
            </a:r>
            <a:r>
              <a:rPr lang="en-GB" sz="2000" dirty="0" err="1" smtClean="0">
                <a:latin typeface="Comic Sans MS" panose="030F0702030302020204" pitchFamily="66" charset="0"/>
              </a:rPr>
              <a:t>espèces</a:t>
            </a:r>
            <a:r>
              <a:rPr lang="en-GB" sz="2000" dirty="0" smtClean="0">
                <a:latin typeface="Comic Sans MS" panose="030F0702030302020204" pitchFamily="66" charset="0"/>
              </a:rPr>
              <a:t> à </a:t>
            </a:r>
            <a:r>
              <a:rPr lang="en-GB" sz="2000" dirty="0" err="1" smtClean="0">
                <a:latin typeface="Comic Sans MS" panose="030F0702030302020204" pitchFamily="66" charset="0"/>
              </a:rPr>
              <a:t>même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métabolisme</a:t>
            </a:r>
            <a:r>
              <a:rPr lang="en-GB" sz="2000" dirty="0" smtClean="0">
                <a:latin typeface="Comic Sans MS" panose="030F0702030302020204" pitchFamily="66" charset="0"/>
              </a:rPr>
              <a:t> C3 </a:t>
            </a:r>
            <a:r>
              <a:rPr lang="en-GB" sz="2000" dirty="0" err="1" smtClean="0">
                <a:latin typeface="Comic Sans MS" panose="030F0702030302020204" pitchFamily="66" charset="0"/>
              </a:rPr>
              <a:t>ou</a:t>
            </a:r>
            <a:r>
              <a:rPr lang="en-GB" sz="2000" dirty="0" smtClean="0">
                <a:latin typeface="Comic Sans MS" panose="030F0702030302020204" pitchFamily="66" charset="0"/>
              </a:rPr>
              <a:t> C4, </a:t>
            </a:r>
            <a:r>
              <a:rPr lang="en-GB" sz="2000" dirty="0" err="1" smtClean="0">
                <a:latin typeface="Comic Sans MS" panose="030F0702030302020204" pitchFamily="66" charset="0"/>
              </a:rPr>
              <a:t>il</a:t>
            </a:r>
            <a:r>
              <a:rPr lang="en-GB" sz="2000" dirty="0" smtClean="0">
                <a:latin typeface="Comic Sans MS" panose="030F0702030302020204" pitchFamily="66" charset="0"/>
              </a:rPr>
              <a:t> y a </a:t>
            </a:r>
            <a:r>
              <a:rPr lang="en-GB" sz="2000" dirty="0" err="1" smtClean="0">
                <a:latin typeface="Comic Sans MS" panose="030F0702030302020204" pitchFamily="66" charset="0"/>
              </a:rPr>
              <a:t>peu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d’espoir</a:t>
            </a:r>
            <a:r>
              <a:rPr lang="en-GB" sz="2000" dirty="0" smtClean="0">
                <a:latin typeface="Comic Sans MS" panose="030F0702030302020204" pitchFamily="66" charset="0"/>
              </a:rPr>
              <a:t> de </a:t>
            </a:r>
            <a:r>
              <a:rPr lang="en-GB" sz="2000" dirty="0" err="1" smtClean="0">
                <a:latin typeface="Comic Sans MS" panose="030F0702030302020204" pitchFamily="66" charset="0"/>
              </a:rPr>
              <a:t>détecter</a:t>
            </a:r>
            <a:r>
              <a:rPr lang="en-GB" sz="2000" dirty="0" smtClean="0">
                <a:latin typeface="Comic Sans MS" panose="030F0702030302020204" pitchFamily="66" charset="0"/>
              </a:rPr>
              <a:t> des variations de NCE </a:t>
            </a:r>
            <a:r>
              <a:rPr lang="en-GB" sz="2000" dirty="0" err="1" smtClean="0">
                <a:latin typeface="Comic Sans MS" panose="030F0702030302020204" pitchFamily="66" charset="0"/>
              </a:rPr>
              <a:t>intraspécifiques</a:t>
            </a:r>
            <a:r>
              <a:rPr lang="en-GB" sz="2000" dirty="0" smtClean="0">
                <a:latin typeface="Comic Sans MS" panose="030F0702030302020204" pitchFamily="66" charset="0"/>
              </a:rPr>
              <a:t>!!!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L’amélioration</a:t>
            </a: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génétique</a:t>
            </a: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de </a:t>
            </a:r>
            <a:r>
              <a:rPr lang="en-GB" sz="24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l’efficience</a:t>
            </a: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de conversion </a:t>
            </a:r>
            <a:r>
              <a:rPr lang="en-GB" sz="24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est</a:t>
            </a: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un sous-</a:t>
            </a:r>
            <a:r>
              <a:rPr lang="en-GB" sz="24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produit</a:t>
            </a: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de </a:t>
            </a:r>
            <a:r>
              <a:rPr lang="en-GB" sz="24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l’amélioration</a:t>
            </a: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des </a:t>
            </a:r>
            <a:r>
              <a:rPr lang="en-GB" sz="24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capacités</a:t>
            </a: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de </a:t>
            </a:r>
            <a:r>
              <a:rPr lang="en-GB" sz="24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croissance</a:t>
            </a:r>
            <a:endParaRPr lang="en-GB" sz="24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73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60749" y="-27384"/>
            <a:ext cx="5407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err="1" smtClean="0">
                <a:latin typeface="Comic Sans MS" panose="030F0702030302020204" pitchFamily="66" charset="0"/>
              </a:rPr>
              <a:t>L’efficience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d’absorption</a:t>
            </a:r>
            <a:r>
              <a:rPr lang="en-GB" sz="2400" b="1" dirty="0" smtClean="0">
                <a:latin typeface="Comic Sans MS" panose="030F0702030302020204" pitchFamily="66" charset="0"/>
              </a:rPr>
              <a:t> de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l’azote</a:t>
            </a:r>
            <a:endParaRPr lang="en-GB" sz="2400" b="1" dirty="0" smtClean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67360" y="476672"/>
            <a:ext cx="286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NAE = ∆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GB" sz="2400" b="1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upt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/∆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GB" sz="2400" b="1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endParaRPr lang="en-GB" sz="2400" b="1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92612" y="908720"/>
            <a:ext cx="6195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 err="1" smtClean="0">
                <a:latin typeface="Comic Sans MS" panose="030F0702030302020204" pitchFamily="66" charset="0"/>
              </a:rPr>
              <a:t>L’efficience</a:t>
            </a:r>
            <a:r>
              <a:rPr lang="en-GB" sz="2400" b="1" dirty="0" smtClean="0">
                <a:latin typeface="Comic Sans MS" panose="030F0702030302020204" pitchFamily="66" charset="0"/>
              </a:rPr>
              <a:t> de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récupération</a:t>
            </a:r>
            <a:r>
              <a:rPr lang="en-GB" sz="2400" b="1" dirty="0" smtClean="0">
                <a:latin typeface="Comic Sans MS" panose="030F0702030302020204" pitchFamily="66" charset="0"/>
              </a:rPr>
              <a:t> de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l’engrais</a:t>
            </a:r>
            <a:endParaRPr lang="en-GB" sz="2400" b="1" dirty="0" smtClean="0">
              <a:latin typeface="Comic Sans MS" panose="030F0702030302020204" pitchFamily="66" charset="0"/>
            </a:endParaRPr>
          </a:p>
          <a:p>
            <a:pPr lvl="0" algn="ctr">
              <a:lnSpc>
                <a:spcPct val="150000"/>
              </a:lnSpc>
            </a:pP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NRE =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∆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GB" sz="2400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upt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/∆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GB" sz="2400" b="1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endParaRPr lang="en-GB" sz="2400" b="1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123728" y="6237312"/>
            <a:ext cx="65527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4283968" y="2852936"/>
            <a:ext cx="0" cy="33843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 13"/>
          <p:cNvSpPr/>
          <p:nvPr/>
        </p:nvSpPr>
        <p:spPr>
          <a:xfrm>
            <a:off x="4307840" y="3356992"/>
            <a:ext cx="3698240" cy="1872208"/>
          </a:xfrm>
          <a:custGeom>
            <a:avLst/>
            <a:gdLst>
              <a:gd name="connsiteX0" fmla="*/ 0 w 3698240"/>
              <a:gd name="connsiteY0" fmla="*/ 2113280 h 2113280"/>
              <a:gd name="connsiteX1" fmla="*/ 690880 w 3698240"/>
              <a:gd name="connsiteY1" fmla="*/ 1483360 h 2113280"/>
              <a:gd name="connsiteX2" fmla="*/ 1402080 w 3698240"/>
              <a:gd name="connsiteY2" fmla="*/ 812800 h 2113280"/>
              <a:gd name="connsiteX3" fmla="*/ 2052320 w 3698240"/>
              <a:gd name="connsiteY3" fmla="*/ 325120 h 2113280"/>
              <a:gd name="connsiteX4" fmla="*/ 2580640 w 3698240"/>
              <a:gd name="connsiteY4" fmla="*/ 81280 h 2113280"/>
              <a:gd name="connsiteX5" fmla="*/ 3088640 w 3698240"/>
              <a:gd name="connsiteY5" fmla="*/ 20320 h 2113280"/>
              <a:gd name="connsiteX6" fmla="*/ 3698240 w 3698240"/>
              <a:gd name="connsiteY6" fmla="*/ 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8240" h="2113280">
                <a:moveTo>
                  <a:pt x="0" y="2113280"/>
                </a:moveTo>
                <a:lnTo>
                  <a:pt x="690880" y="1483360"/>
                </a:lnTo>
                <a:cubicBezTo>
                  <a:pt x="924560" y="1266613"/>
                  <a:pt x="1175173" y="1005840"/>
                  <a:pt x="1402080" y="812800"/>
                </a:cubicBezTo>
                <a:cubicBezTo>
                  <a:pt x="1628987" y="619760"/>
                  <a:pt x="1855893" y="447040"/>
                  <a:pt x="2052320" y="325120"/>
                </a:cubicBezTo>
                <a:cubicBezTo>
                  <a:pt x="2248747" y="203200"/>
                  <a:pt x="2407920" y="132080"/>
                  <a:pt x="2580640" y="81280"/>
                </a:cubicBezTo>
                <a:cubicBezTo>
                  <a:pt x="2753360" y="30480"/>
                  <a:pt x="2902373" y="33867"/>
                  <a:pt x="3088640" y="20320"/>
                </a:cubicBezTo>
                <a:cubicBezTo>
                  <a:pt x="3274907" y="6773"/>
                  <a:pt x="3486573" y="3386"/>
                  <a:pt x="369824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Connecteur droit 15"/>
          <p:cNvCxnSpPr/>
          <p:nvPr/>
        </p:nvCxnSpPr>
        <p:spPr>
          <a:xfrm flipH="1">
            <a:off x="3059832" y="5229200"/>
            <a:ext cx="1224136" cy="100811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4" idx="5"/>
          </p:cNvCxnSpPr>
          <p:nvPr/>
        </p:nvCxnSpPr>
        <p:spPr>
          <a:xfrm flipH="1">
            <a:off x="4283968" y="3374994"/>
            <a:ext cx="31125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131840" y="306896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latin typeface="Comic Sans MS" panose="030F0702030302020204" pitchFamily="66" charset="0"/>
              </a:rPr>
              <a:t>N</a:t>
            </a:r>
            <a:r>
              <a:rPr lang="en-GB" b="1" baseline="-25000" dirty="0" err="1" smtClean="0">
                <a:latin typeface="Comic Sans MS" panose="030F0702030302020204" pitchFamily="66" charset="0"/>
              </a:rPr>
              <a:t>upt</a:t>
            </a:r>
            <a:r>
              <a:rPr lang="en-GB" b="1" dirty="0" err="1" smtClean="0">
                <a:latin typeface="Comic Sans MS" panose="030F0702030302020204" pitchFamily="66" charset="0"/>
              </a:rPr>
              <a:t>Max</a:t>
            </a:r>
            <a:endParaRPr lang="en-GB" b="1" dirty="0">
              <a:latin typeface="Comic Sans MS" panose="030F0702030302020204" pitchFamily="66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4283968" y="3789040"/>
            <a:ext cx="187299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131840" y="3501008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r>
              <a:rPr lang="en-GB" b="1" baseline="-250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upt</a:t>
            </a:r>
            <a:r>
              <a:rPr lang="en-GB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crit.</a:t>
            </a:r>
            <a:endParaRPr lang="en-GB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6156960" y="3789040"/>
            <a:ext cx="0" cy="2448272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2987824" y="6381328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4139952" y="6237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38" name="ZoneTexte 37"/>
          <p:cNvSpPr txBox="1"/>
          <p:nvPr/>
        </p:nvSpPr>
        <p:spPr>
          <a:xfrm>
            <a:off x="3419872" y="630932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Ns</a:t>
            </a:r>
            <a:endParaRPr lang="en-GB" dirty="0"/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3059832" y="6678652"/>
            <a:ext cx="56166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4690575" y="630932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Nt</a:t>
            </a:r>
            <a:endParaRPr lang="en-GB" dirty="0"/>
          </a:p>
        </p:txBody>
      </p:sp>
      <p:sp>
        <p:nvSpPr>
          <p:cNvPr id="43" name="ZoneTexte 42"/>
          <p:cNvSpPr txBox="1"/>
          <p:nvPr/>
        </p:nvSpPr>
        <p:spPr>
          <a:xfrm>
            <a:off x="8288676" y="5733256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Nf</a:t>
            </a:r>
            <a:endParaRPr lang="en-GB" sz="2400" dirty="0"/>
          </a:p>
        </p:txBody>
      </p:sp>
      <p:sp>
        <p:nvSpPr>
          <p:cNvPr id="44" name="ZoneTexte 43"/>
          <p:cNvSpPr txBox="1"/>
          <p:nvPr/>
        </p:nvSpPr>
        <p:spPr>
          <a:xfrm>
            <a:off x="5652120" y="6165304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Nf</a:t>
            </a:r>
            <a:r>
              <a:rPr lang="en-GB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crit</a:t>
            </a:r>
            <a:endParaRPr lang="en-GB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>
            <a:off x="4290795" y="5229200"/>
            <a:ext cx="6051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 flipV="1">
            <a:off x="4593357" y="5013176"/>
            <a:ext cx="97218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4788024" y="4797152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NRE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5" name="Connecteur droit 54"/>
          <p:cNvCxnSpPr>
            <a:endCxn id="37" idx="0"/>
          </p:cNvCxnSpPr>
          <p:nvPr/>
        </p:nvCxnSpPr>
        <p:spPr>
          <a:xfrm>
            <a:off x="3059832" y="6237312"/>
            <a:ext cx="1230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V="1">
            <a:off x="4283968" y="3356992"/>
            <a:ext cx="1556256" cy="162482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orme libre 64"/>
          <p:cNvSpPr/>
          <p:nvPr/>
        </p:nvSpPr>
        <p:spPr>
          <a:xfrm>
            <a:off x="5831840" y="2368409"/>
            <a:ext cx="2336800" cy="984391"/>
          </a:xfrm>
          <a:custGeom>
            <a:avLst/>
            <a:gdLst>
              <a:gd name="connsiteX0" fmla="*/ 0 w 2336800"/>
              <a:gd name="connsiteY0" fmla="*/ 984391 h 984391"/>
              <a:gd name="connsiteX1" fmla="*/ 203200 w 2336800"/>
              <a:gd name="connsiteY1" fmla="*/ 781191 h 984391"/>
              <a:gd name="connsiteX2" fmla="*/ 650240 w 2336800"/>
              <a:gd name="connsiteY2" fmla="*/ 395111 h 984391"/>
              <a:gd name="connsiteX3" fmla="*/ 1137920 w 2336800"/>
              <a:gd name="connsiteY3" fmla="*/ 130951 h 984391"/>
              <a:gd name="connsiteX4" fmla="*/ 1767840 w 2336800"/>
              <a:gd name="connsiteY4" fmla="*/ 9031 h 984391"/>
              <a:gd name="connsiteX5" fmla="*/ 2336800 w 2336800"/>
              <a:gd name="connsiteY5" fmla="*/ 9031 h 984391"/>
              <a:gd name="connsiteX6" fmla="*/ 2336800 w 2336800"/>
              <a:gd name="connsiteY6" fmla="*/ 9031 h 98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6800" h="984391">
                <a:moveTo>
                  <a:pt x="0" y="984391"/>
                </a:moveTo>
                <a:cubicBezTo>
                  <a:pt x="47413" y="931897"/>
                  <a:pt x="94827" y="879404"/>
                  <a:pt x="203200" y="781191"/>
                </a:cubicBezTo>
                <a:cubicBezTo>
                  <a:pt x="311573" y="682978"/>
                  <a:pt x="494453" y="503484"/>
                  <a:pt x="650240" y="395111"/>
                </a:cubicBezTo>
                <a:cubicBezTo>
                  <a:pt x="806027" y="286738"/>
                  <a:pt x="951653" y="195298"/>
                  <a:pt x="1137920" y="130951"/>
                </a:cubicBezTo>
                <a:cubicBezTo>
                  <a:pt x="1324187" y="66604"/>
                  <a:pt x="1568027" y="29351"/>
                  <a:pt x="1767840" y="9031"/>
                </a:cubicBezTo>
                <a:cubicBezTo>
                  <a:pt x="1967653" y="-11289"/>
                  <a:pt x="2336800" y="9031"/>
                  <a:pt x="2336800" y="9031"/>
                </a:cubicBezTo>
                <a:lnTo>
                  <a:pt x="2336800" y="9031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Connecteur droit 67"/>
          <p:cNvCxnSpPr/>
          <p:nvPr/>
        </p:nvCxnSpPr>
        <p:spPr>
          <a:xfrm flipV="1">
            <a:off x="2987824" y="4981818"/>
            <a:ext cx="1302971" cy="1255494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H="1" flipV="1">
            <a:off x="8172400" y="2368409"/>
            <a:ext cx="28482" cy="8852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89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878497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omic Sans MS" panose="030F0702030302020204" pitchFamily="66" charset="0"/>
              </a:rPr>
              <a:t>Compte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tenu</a:t>
            </a:r>
            <a:r>
              <a:rPr lang="en-GB" sz="2400" dirty="0" smtClean="0">
                <a:latin typeface="Comic Sans MS" panose="030F0702030302020204" pitchFamily="66" charset="0"/>
              </a:rPr>
              <a:t> de la co-</a:t>
            </a:r>
            <a:r>
              <a:rPr lang="en-GB" sz="2400" dirty="0" err="1" smtClean="0">
                <a:latin typeface="Comic Sans MS" panose="030F0702030302020204" pitchFamily="66" charset="0"/>
              </a:rPr>
              <a:t>régulation</a:t>
            </a:r>
            <a:r>
              <a:rPr lang="en-GB" sz="2400" dirty="0" smtClean="0">
                <a:latin typeface="Comic Sans MS" panose="030F0702030302020204" pitchFamily="66" charset="0"/>
              </a:rPr>
              <a:t> de </a:t>
            </a:r>
            <a:r>
              <a:rPr lang="en-GB" sz="2400" dirty="0" err="1" smtClean="0">
                <a:latin typeface="Comic Sans MS" panose="030F0702030302020204" pitchFamily="66" charset="0"/>
              </a:rPr>
              <a:t>l’absorption</a:t>
            </a:r>
            <a:r>
              <a:rPr lang="en-GB" sz="2400" dirty="0" smtClean="0">
                <a:latin typeface="Comic Sans MS" panose="030F0702030302020204" pitchFamily="66" charset="0"/>
              </a:rPr>
              <a:t> de N par (</a:t>
            </a:r>
            <a:r>
              <a:rPr lang="en-GB" sz="2400" dirty="0" err="1" smtClean="0">
                <a:latin typeface="Comic Sans MS" panose="030F0702030302020204" pitchFamily="66" charset="0"/>
              </a:rPr>
              <a:t>i</a:t>
            </a:r>
            <a:r>
              <a:rPr lang="en-GB" sz="2400" dirty="0" smtClean="0">
                <a:latin typeface="Comic Sans MS" panose="030F0702030302020204" pitchFamily="66" charset="0"/>
              </a:rPr>
              <a:t>) la </a:t>
            </a:r>
            <a:r>
              <a:rPr lang="en-GB" sz="2400" dirty="0" err="1" smtClean="0">
                <a:latin typeface="Comic Sans MS" panose="030F0702030302020204" pitchFamily="66" charset="0"/>
              </a:rPr>
              <a:t>disponibilité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en</a:t>
            </a:r>
            <a:r>
              <a:rPr lang="en-GB" sz="2400" dirty="0" smtClean="0">
                <a:latin typeface="Comic Sans MS" panose="030F0702030302020204" pitchFamily="66" charset="0"/>
              </a:rPr>
              <a:t> azote </a:t>
            </a:r>
            <a:r>
              <a:rPr lang="en-GB" sz="2400" dirty="0" err="1" smtClean="0">
                <a:latin typeface="Comic Sans MS" panose="030F0702030302020204" pitchFamily="66" charset="0"/>
              </a:rPr>
              <a:t>dans</a:t>
            </a:r>
            <a:r>
              <a:rPr lang="en-GB" sz="2400" dirty="0" smtClean="0">
                <a:latin typeface="Comic Sans MS" panose="030F0702030302020204" pitchFamily="66" charset="0"/>
              </a:rPr>
              <a:t> le sol (</a:t>
            </a:r>
            <a:r>
              <a:rPr lang="en-GB" sz="2400" dirty="0" err="1" smtClean="0">
                <a:latin typeface="Comic Sans MS" panose="030F0702030302020204" pitchFamily="66" charset="0"/>
              </a:rPr>
              <a:t>Nt</a:t>
            </a:r>
            <a:r>
              <a:rPr lang="en-GB" sz="2400" dirty="0" smtClean="0">
                <a:latin typeface="Comic Sans MS" panose="030F0702030302020204" pitchFamily="66" charset="0"/>
              </a:rPr>
              <a:t>) et (ii) la </a:t>
            </a:r>
            <a:r>
              <a:rPr lang="en-GB" sz="2400" dirty="0" err="1" smtClean="0">
                <a:latin typeface="Comic Sans MS" panose="030F0702030302020204" pitchFamily="66" charset="0"/>
              </a:rPr>
              <a:t>capacité</a:t>
            </a:r>
            <a:r>
              <a:rPr lang="en-GB" sz="2400" dirty="0" smtClean="0">
                <a:latin typeface="Comic Sans MS" panose="030F0702030302020204" pitchFamily="66" charset="0"/>
              </a:rPr>
              <a:t> de </a:t>
            </a:r>
            <a:r>
              <a:rPr lang="en-GB" sz="2400" dirty="0" err="1" smtClean="0">
                <a:latin typeface="Comic Sans MS" panose="030F0702030302020204" pitchFamily="66" charset="0"/>
              </a:rPr>
              <a:t>croissance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dW</a:t>
            </a:r>
            <a:r>
              <a:rPr lang="en-GB" sz="2400" dirty="0" smtClean="0">
                <a:latin typeface="Comic Sans MS" panose="030F0702030302020204" pitchFamily="66" charset="0"/>
              </a:rPr>
              <a:t>/</a:t>
            </a:r>
            <a:r>
              <a:rPr lang="en-GB" sz="2400" dirty="0" err="1" smtClean="0">
                <a:latin typeface="Comic Sans MS" panose="030F0702030302020204" pitchFamily="66" charset="0"/>
              </a:rPr>
              <a:t>dt</a:t>
            </a:r>
            <a:r>
              <a:rPr lang="en-GB" sz="2400" dirty="0" smtClean="0">
                <a:latin typeface="Comic Sans MS" panose="030F0702030302020204" pitchFamily="66" charset="0"/>
              </a:rPr>
              <a:t> de la culture, NAE et NRE </a:t>
            </a:r>
            <a:r>
              <a:rPr lang="en-GB" sz="2400" dirty="0" err="1" smtClean="0">
                <a:latin typeface="Comic Sans MS" panose="030F0702030302020204" pitchFamily="66" charset="0"/>
              </a:rPr>
              <a:t>augmentent</a:t>
            </a:r>
            <a:r>
              <a:rPr lang="en-GB" sz="2400" dirty="0" smtClean="0">
                <a:latin typeface="Comic Sans MS" panose="030F0702030302020204" pitchFamily="66" charset="0"/>
              </a:rPr>
              <a:t> avec </a:t>
            </a:r>
            <a:r>
              <a:rPr lang="en-GB" sz="2400" dirty="0" err="1" smtClean="0">
                <a:latin typeface="Comic Sans MS" panose="030F0702030302020204" pitchFamily="66" charset="0"/>
              </a:rPr>
              <a:t>cette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dernière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Tout </a:t>
            </a:r>
            <a:r>
              <a:rPr lang="en-GB" sz="2400" dirty="0" err="1" smtClean="0">
                <a:latin typeface="Comic Sans MS" panose="030F0702030302020204" pitchFamily="66" charset="0"/>
              </a:rPr>
              <a:t>progrès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génétique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en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terme</a:t>
            </a:r>
            <a:r>
              <a:rPr lang="en-GB" sz="2400" dirty="0" smtClean="0">
                <a:latin typeface="Comic Sans MS" panose="030F0702030302020204" pitchFamily="66" charset="0"/>
              </a:rPr>
              <a:t> de </a:t>
            </a:r>
            <a:r>
              <a:rPr lang="en-GB" sz="2400" dirty="0" err="1" smtClean="0">
                <a:latin typeface="Comic Sans MS" panose="030F0702030302020204" pitchFamily="66" charset="0"/>
              </a:rPr>
              <a:t>dW</a:t>
            </a:r>
            <a:r>
              <a:rPr lang="en-GB" sz="2400" dirty="0" smtClean="0">
                <a:latin typeface="Comic Sans MS" panose="030F0702030302020204" pitchFamily="66" charset="0"/>
              </a:rPr>
              <a:t>/</a:t>
            </a:r>
            <a:r>
              <a:rPr lang="en-GB" sz="2400" dirty="0" err="1" smtClean="0">
                <a:latin typeface="Comic Sans MS" panose="030F0702030302020204" pitchFamily="66" charset="0"/>
              </a:rPr>
              <a:t>dt</a:t>
            </a:r>
            <a:r>
              <a:rPr lang="en-GB" sz="2400" dirty="0" smtClean="0">
                <a:latin typeface="Comic Sans MS" panose="030F0702030302020204" pitchFamily="66" charset="0"/>
              </a:rPr>
              <a:t> se </a:t>
            </a:r>
            <a:r>
              <a:rPr lang="en-GB" sz="2400" dirty="0" err="1" smtClean="0">
                <a:latin typeface="Comic Sans MS" panose="030F0702030302020204" pitchFamily="66" charset="0"/>
              </a:rPr>
              <a:t>traduira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donc</a:t>
            </a:r>
            <a:r>
              <a:rPr lang="en-GB" sz="2400" dirty="0" smtClean="0">
                <a:latin typeface="Comic Sans MS" panose="030F0702030302020204" pitchFamily="66" charset="0"/>
              </a:rPr>
              <a:t> par </a:t>
            </a:r>
            <a:r>
              <a:rPr lang="en-GB" sz="2400" dirty="0" err="1" smtClean="0">
                <a:latin typeface="Comic Sans MS" panose="030F0702030302020204" pitchFamily="66" charset="0"/>
              </a:rPr>
              <a:t>une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meilleure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efficience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d’absorption</a:t>
            </a:r>
            <a:r>
              <a:rPr lang="en-GB" sz="2400" dirty="0" smtClean="0">
                <a:latin typeface="Comic Sans MS" panose="030F0702030302020204" pitchFamily="66" charset="0"/>
              </a:rPr>
              <a:t> de N, </a:t>
            </a:r>
            <a:r>
              <a:rPr lang="en-GB" sz="2400" dirty="0" err="1" smtClean="0">
                <a:latin typeface="Comic Sans MS" panose="030F0702030302020204" pitchFamily="66" charset="0"/>
              </a:rPr>
              <a:t>dans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toute</a:t>
            </a:r>
            <a:r>
              <a:rPr lang="en-GB" sz="2400" dirty="0" smtClean="0">
                <a:latin typeface="Comic Sans MS" panose="030F0702030302020204" pitchFamily="66" charset="0"/>
              </a:rPr>
              <a:t> la </a:t>
            </a:r>
            <a:r>
              <a:rPr lang="en-GB" sz="2400" dirty="0" err="1" smtClean="0">
                <a:latin typeface="Comic Sans MS" panose="030F0702030302020204" pitchFamily="66" charset="0"/>
              </a:rPr>
              <a:t>gamme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d’offre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en</a:t>
            </a:r>
            <a:r>
              <a:rPr lang="en-GB" sz="2400" dirty="0" smtClean="0">
                <a:latin typeface="Comic Sans MS" panose="030F0702030302020204" pitchFamily="66" charset="0"/>
              </a:rPr>
              <a:t> N du sol…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Les </a:t>
            </a:r>
            <a:r>
              <a:rPr lang="en-GB" sz="2400" dirty="0" err="1" smtClean="0">
                <a:latin typeface="Comic Sans MS" panose="030F0702030302020204" pitchFamily="66" charset="0"/>
              </a:rPr>
              <a:t>comparaisons</a:t>
            </a:r>
            <a:r>
              <a:rPr lang="en-GB" sz="2400" dirty="0" smtClean="0">
                <a:latin typeface="Comic Sans MS" panose="030F0702030302020204" pitchFamily="66" charset="0"/>
              </a:rPr>
              <a:t> entre </a:t>
            </a:r>
            <a:r>
              <a:rPr lang="en-GB" sz="2400" dirty="0" err="1" smtClean="0">
                <a:latin typeface="Comic Sans MS" panose="030F0702030302020204" pitchFamily="66" charset="0"/>
              </a:rPr>
              <a:t>génotypes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doivent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donc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s’effectuer</a:t>
            </a:r>
            <a:r>
              <a:rPr lang="en-GB" sz="2400" dirty="0" smtClean="0">
                <a:latin typeface="Comic Sans MS" panose="030F0702030302020204" pitchFamily="66" charset="0"/>
              </a:rPr>
              <a:t> à </a:t>
            </a:r>
            <a:r>
              <a:rPr lang="en-GB" sz="2400" dirty="0" err="1" smtClean="0">
                <a:latin typeface="Comic Sans MS" panose="030F0702030302020204" pitchFamily="66" charset="0"/>
              </a:rPr>
              <a:t>niveaux</a:t>
            </a:r>
            <a:r>
              <a:rPr lang="en-GB" sz="2400" dirty="0" smtClean="0">
                <a:latin typeface="Comic Sans MS" panose="030F0702030302020204" pitchFamily="66" charset="0"/>
              </a:rPr>
              <a:t> de </a:t>
            </a:r>
            <a:r>
              <a:rPr lang="en-GB" sz="2400" dirty="0" err="1" smtClean="0">
                <a:latin typeface="Comic Sans MS" panose="030F0702030302020204" pitchFamily="66" charset="0"/>
              </a:rPr>
              <a:t>capacité</a:t>
            </a:r>
            <a:r>
              <a:rPr lang="en-GB" sz="2400" dirty="0" smtClean="0">
                <a:latin typeface="Comic Sans MS" panose="030F0702030302020204" pitchFamily="66" charset="0"/>
              </a:rPr>
              <a:t> de </a:t>
            </a:r>
            <a:r>
              <a:rPr lang="en-GB" sz="2400" dirty="0" err="1" smtClean="0">
                <a:latin typeface="Comic Sans MS" panose="030F0702030302020204" pitchFamily="66" charset="0"/>
              </a:rPr>
              <a:t>croissance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identiques</a:t>
            </a:r>
            <a:r>
              <a:rPr lang="en-GB" sz="2400" dirty="0" smtClean="0">
                <a:latin typeface="Comic Sans MS" panose="030F0702030302020204" pitchFamily="66" charset="0"/>
              </a:rPr>
              <a:t>…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Existe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t-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il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des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différences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entre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espèces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et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génotypes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pour NAE et NRE à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même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niveau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croissance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?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Si </a:t>
            </a:r>
            <a:r>
              <a:rPr lang="en-GB" sz="2400" dirty="0" err="1" smtClean="0">
                <a:latin typeface="Comic Sans MS" panose="030F0702030302020204" pitchFamily="66" charset="0"/>
              </a:rPr>
              <a:t>oui</a:t>
            </a:r>
            <a:r>
              <a:rPr lang="en-GB" sz="2400" dirty="0" smtClean="0">
                <a:latin typeface="Comic Sans MS" panose="030F0702030302020204" pitchFamily="66" charset="0"/>
              </a:rPr>
              <a:t>, un </a:t>
            </a:r>
            <a:r>
              <a:rPr lang="en-GB" sz="2400" dirty="0" err="1" smtClean="0">
                <a:latin typeface="Comic Sans MS" panose="030F0702030302020204" pitchFamily="66" charset="0"/>
              </a:rPr>
              <a:t>même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niveau</a:t>
            </a:r>
            <a:r>
              <a:rPr lang="en-GB" sz="2400" dirty="0" smtClean="0">
                <a:latin typeface="Comic Sans MS" panose="030F0702030302020204" pitchFamily="66" charset="0"/>
              </a:rPr>
              <a:t> de </a:t>
            </a:r>
            <a:r>
              <a:rPr lang="en-GB" sz="2400" dirty="0" err="1" smtClean="0">
                <a:latin typeface="Comic Sans MS" panose="030F0702030302020204" pitchFamily="66" charset="0"/>
              </a:rPr>
              <a:t>rendement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pourra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être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obtenu</a:t>
            </a:r>
            <a:r>
              <a:rPr lang="en-GB" sz="2400" dirty="0" smtClean="0">
                <a:latin typeface="Comic Sans MS" panose="030F0702030302020204" pitchFamily="66" charset="0"/>
              </a:rPr>
              <a:t> avec des </a:t>
            </a:r>
            <a:r>
              <a:rPr lang="en-GB" sz="2400" dirty="0" err="1" smtClean="0">
                <a:latin typeface="Comic Sans MS" panose="030F0702030302020204" pitchFamily="66" charset="0"/>
              </a:rPr>
              <a:t>apports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d’azote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moindres</a:t>
            </a:r>
            <a:r>
              <a:rPr lang="en-GB" sz="2400" dirty="0" smtClean="0">
                <a:latin typeface="Comic Sans MS" panose="030F0702030302020204" pitchFamily="66" charset="0"/>
              </a:rPr>
              <a:t>…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18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87" y="1340768"/>
            <a:ext cx="7392821" cy="5544616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A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même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biomasse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produite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l’efficience</a:t>
            </a:r>
            <a:r>
              <a:rPr lang="en-GB" sz="2400" b="1" dirty="0" smtClean="0">
                <a:latin typeface="Comic Sans MS" panose="030F0702030302020204" pitchFamily="66" charset="0"/>
              </a:rPr>
              <a:t> de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prélèvement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d’azote</a:t>
            </a:r>
            <a:r>
              <a:rPr lang="en-GB" sz="2400" b="1" dirty="0" smtClean="0">
                <a:latin typeface="Comic Sans MS" panose="030F0702030302020204" pitchFamily="66" charset="0"/>
              </a:rPr>
              <a:t> du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sorgho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est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supérieure</a:t>
            </a:r>
            <a:r>
              <a:rPr lang="en-GB" sz="2400" b="1" dirty="0" smtClean="0">
                <a:latin typeface="Comic Sans MS" panose="030F0702030302020204" pitchFamily="66" charset="0"/>
              </a:rPr>
              <a:t> à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celle</a:t>
            </a:r>
            <a:r>
              <a:rPr lang="en-GB" sz="2400" b="1" dirty="0" smtClean="0">
                <a:latin typeface="Comic Sans MS" panose="030F0702030302020204" pitchFamily="66" charset="0"/>
              </a:rPr>
              <a:t> du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maïs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73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8397" y="1484784"/>
            <a:ext cx="6014794" cy="5373216"/>
          </a:xfrm>
          <a:prstGeom prst="rect">
            <a:avLst/>
          </a:prstGeom>
          <a:solidFill>
            <a:srgbClr val="000000"/>
          </a:solidFill>
          <a:ln w="3816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1403648" y="6310461"/>
            <a:ext cx="144463" cy="142875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36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5682874"/>
            <a:ext cx="2895600" cy="1202510"/>
          </a:xfrm>
          <a:prstGeom prst="rect">
            <a:avLst/>
          </a:prstGeom>
          <a:noFill/>
          <a:ln w="2844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>
                <a:solidFill>
                  <a:srgbClr val="808080"/>
                </a:solidFill>
                <a:latin typeface="Times New Roman" pitchFamily="18" charset="0"/>
              </a:rPr>
              <a:t>         </a:t>
            </a:r>
            <a:r>
              <a:rPr lang="en-GB" sz="1600" b="1" dirty="0">
                <a:solidFill>
                  <a:srgbClr val="000000"/>
                </a:solidFill>
                <a:latin typeface="Constantia"/>
              </a:rPr>
              <a:t>Cocksfoot   Tall fescue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30</a:t>
            </a:r>
            <a:r>
              <a:rPr lang="en-GB" sz="1600" b="1" dirty="0">
                <a:solidFill>
                  <a:srgbClr val="000000"/>
                </a:solidFill>
                <a:latin typeface="Times New Roman" pitchFamily="18" charset="0"/>
              </a:rPr>
              <a:t>		</a:t>
            </a:r>
            <a:r>
              <a:rPr lang="en-GB" sz="20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∆</a:t>
            </a:r>
            <a:endParaRPr lang="en-GB" sz="20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</a:rPr>
              <a:t>N </a:t>
            </a: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150</a:t>
            </a:r>
            <a:r>
              <a:rPr lang="en-GB" sz="16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GB" sz="1400" b="1" dirty="0">
                <a:solidFill>
                  <a:srgbClr val="000000"/>
                </a:solidFill>
                <a:latin typeface="Wingdings" pitchFamily="2" charset="2"/>
              </a:rPr>
              <a:t></a:t>
            </a:r>
            <a:r>
              <a:rPr lang="en-GB" sz="16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GB" sz="1400" b="1" dirty="0">
                <a:solidFill>
                  <a:srgbClr val="000000"/>
                </a:solidFill>
                <a:latin typeface="Marlett" pitchFamily="2" charset="2"/>
              </a:rPr>
              <a:t>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520" y="44624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 </a:t>
            </a:r>
            <a:r>
              <a:rPr lang="en-GB" sz="2400" dirty="0" err="1" smtClean="0">
                <a:latin typeface="Comic Sans MS" panose="030F0702030302020204" pitchFamily="66" charset="0"/>
              </a:rPr>
              <a:t>même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niveau</a:t>
            </a:r>
            <a:r>
              <a:rPr lang="en-GB" sz="2400" dirty="0" smtClean="0">
                <a:latin typeface="Comic Sans MS" panose="030F0702030302020204" pitchFamily="66" charset="0"/>
              </a:rPr>
              <a:t> de </a:t>
            </a:r>
            <a:r>
              <a:rPr lang="en-GB" sz="2400" dirty="0" err="1" smtClean="0">
                <a:latin typeface="Comic Sans MS" panose="030F0702030302020204" pitchFamily="66" charset="0"/>
              </a:rPr>
              <a:t>biomasse</a:t>
            </a:r>
            <a:r>
              <a:rPr lang="en-GB" sz="2400" dirty="0" smtClean="0">
                <a:latin typeface="Comic Sans MS" panose="030F0702030302020204" pitchFamily="66" charset="0"/>
              </a:rPr>
              <a:t>, le </a:t>
            </a:r>
            <a:r>
              <a:rPr lang="en-GB" sz="2400" dirty="0" err="1" smtClean="0">
                <a:latin typeface="Comic Sans MS" panose="030F0702030302020204" pitchFamily="66" charset="0"/>
              </a:rPr>
              <a:t>dactyle</a:t>
            </a:r>
            <a:r>
              <a:rPr lang="en-GB" sz="2400" dirty="0" smtClean="0">
                <a:latin typeface="Comic Sans MS" panose="030F0702030302020204" pitchFamily="66" charset="0"/>
              </a:rPr>
              <a:t> a </a:t>
            </a:r>
            <a:r>
              <a:rPr lang="en-GB" sz="2400" dirty="0" err="1" smtClean="0">
                <a:latin typeface="Comic Sans MS" panose="030F0702030302020204" pitchFamily="66" charset="0"/>
              </a:rPr>
              <a:t>une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meilleure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efficience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d’absorption</a:t>
            </a:r>
            <a:r>
              <a:rPr lang="en-GB" sz="2400" dirty="0" smtClean="0">
                <a:latin typeface="Comic Sans MS" panose="030F0702030302020204" pitchFamily="66" charset="0"/>
              </a:rPr>
              <a:t> de N que la </a:t>
            </a:r>
            <a:r>
              <a:rPr lang="en-GB" sz="2400" dirty="0" err="1" smtClean="0">
                <a:latin typeface="Comic Sans MS" panose="030F0702030302020204" pitchFamily="66" charset="0"/>
              </a:rPr>
              <a:t>fétuque</a:t>
            </a:r>
            <a:r>
              <a:rPr lang="en-GB" sz="2400" dirty="0" smtClean="0">
                <a:latin typeface="Comic Sans MS" panose="030F0702030302020204" pitchFamily="66" charset="0"/>
              </a:rPr>
              <a:t>, à </a:t>
            </a:r>
            <a:r>
              <a:rPr lang="en-GB" sz="2400" dirty="0" err="1" smtClean="0">
                <a:latin typeface="Comic Sans MS" panose="030F0702030302020204" pitchFamily="66" charset="0"/>
              </a:rPr>
              <a:t>faible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niveau</a:t>
            </a:r>
            <a:r>
              <a:rPr lang="en-GB" sz="2400" dirty="0" smtClean="0">
                <a:latin typeface="Comic Sans MS" panose="030F0702030302020204" pitchFamily="66" charset="0"/>
              </a:rPr>
              <a:t> de </a:t>
            </a:r>
            <a:r>
              <a:rPr lang="en-GB" sz="2400" dirty="0" err="1" smtClean="0">
                <a:latin typeface="Comic Sans MS" panose="030F0702030302020204" pitchFamily="66" charset="0"/>
              </a:rPr>
              <a:t>disponibilité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en</a:t>
            </a:r>
            <a:r>
              <a:rPr lang="en-GB" sz="2400" dirty="0" smtClean="0">
                <a:latin typeface="Comic Sans MS" panose="030F0702030302020204" pitchFamily="66" charset="0"/>
              </a:rPr>
              <a:t> N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02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67032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Il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semble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donc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y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avoir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une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variabilité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génétique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pour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l’efficience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d’absorption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N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liée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à: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err="1" smtClean="0">
                <a:latin typeface="Comic Sans MS" panose="030F0702030302020204" pitchFamily="66" charset="0"/>
              </a:rPr>
              <a:t>L’architecture</a:t>
            </a:r>
            <a:r>
              <a:rPr lang="en-GB" sz="2000" b="1" dirty="0" smtClean="0">
                <a:latin typeface="Comic Sans MS" panose="030F0702030302020204" pitchFamily="66" charset="0"/>
              </a:rPr>
              <a:t> du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système</a:t>
            </a:r>
            <a:r>
              <a:rPr lang="en-GB" sz="2000" b="1" dirty="0" smtClean="0"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racinaire</a:t>
            </a:r>
            <a:r>
              <a:rPr lang="en-GB" sz="2000" b="1" dirty="0" smtClean="0">
                <a:latin typeface="Comic Sans MS" panose="030F0702030302020204" pitchFamily="66" charset="0"/>
              </a:rPr>
              <a:t>…</a:t>
            </a:r>
            <a:endParaRPr lang="en-GB" sz="2000" b="1" dirty="0"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Des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effets</a:t>
            </a:r>
            <a:r>
              <a:rPr lang="en-GB" sz="2000" b="1" dirty="0" smtClean="0"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rhizosphériques</a:t>
            </a:r>
            <a:r>
              <a:rPr lang="en-GB" sz="2000" b="1" dirty="0" smtClean="0">
                <a:latin typeface="Comic Sans MS" panose="030F0702030302020204" pitchFamily="66" charset="0"/>
              </a:rPr>
              <a:t> (</a:t>
            </a:r>
            <a:r>
              <a:rPr lang="en-GB" sz="2000" b="1" dirty="0" err="1" smtClean="0">
                <a:latin typeface="Comic Sans MS" panose="030F0702030302020204" pitchFamily="66" charset="0"/>
              </a:rPr>
              <a:t>exsudats</a:t>
            </a:r>
            <a:r>
              <a:rPr lang="en-GB" sz="2000" b="1" dirty="0" smtClean="0"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racinaires</a:t>
            </a:r>
            <a:r>
              <a:rPr lang="en-GB" sz="2000" b="1" dirty="0" smtClean="0">
                <a:latin typeface="Comic Sans MS" panose="030F0702030302020204" pitchFamily="66" charset="0"/>
              </a:rPr>
              <a:t>)…</a:t>
            </a:r>
            <a:endParaRPr lang="en-GB" sz="2000" b="1" dirty="0"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err="1" smtClean="0">
                <a:latin typeface="Comic Sans MS" panose="030F0702030302020204" pitchFamily="66" charset="0"/>
              </a:rPr>
              <a:t>Une</a:t>
            </a:r>
            <a:r>
              <a:rPr lang="en-GB" sz="2000" b="1" dirty="0" smtClean="0"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efficacité</a:t>
            </a:r>
            <a:r>
              <a:rPr lang="en-GB" sz="2000" b="1" dirty="0" smtClean="0">
                <a:latin typeface="Comic Sans MS" panose="030F0702030302020204" pitchFamily="66" charset="0"/>
              </a:rPr>
              <a:t> plus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grande</a:t>
            </a:r>
            <a:r>
              <a:rPr lang="en-GB" sz="2000" b="1" dirty="0" smtClean="0">
                <a:latin typeface="Comic Sans MS" panose="030F0702030302020204" pitchFamily="66" charset="0"/>
              </a:rPr>
              <a:t> des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systèmes</a:t>
            </a:r>
            <a:r>
              <a:rPr lang="en-GB" sz="2000" b="1" dirty="0" smtClean="0">
                <a:latin typeface="Comic Sans MS" panose="030F0702030302020204" pitchFamily="66" charset="0"/>
              </a:rPr>
              <a:t> de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transporteurs</a:t>
            </a:r>
            <a:r>
              <a:rPr lang="en-GB" sz="2000" b="1" dirty="0" smtClean="0"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membranires</a:t>
            </a:r>
            <a:r>
              <a:rPr lang="en-GB" sz="2000" b="1" dirty="0" smtClean="0">
                <a:latin typeface="Comic Sans MS" panose="030F0702030302020204" pitchFamily="66" charset="0"/>
              </a:rPr>
              <a:t>...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2883708"/>
            <a:ext cx="842493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Il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faut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aussi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prendre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compte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les “trade-offs” entre NAE et NCE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dans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les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comparaisons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génétiques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000" b="1" dirty="0" err="1" smtClean="0">
                <a:latin typeface="Comic Sans MS" panose="030F0702030302020204" pitchFamily="66" charset="0"/>
              </a:rPr>
              <a:t>Une</a:t>
            </a:r>
            <a:r>
              <a:rPr lang="en-GB" sz="2000" b="1" dirty="0" smtClean="0">
                <a:latin typeface="Comic Sans MS" panose="030F0702030302020204" pitchFamily="66" charset="0"/>
              </a:rPr>
              <a:t> NAE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élevée</a:t>
            </a:r>
            <a:r>
              <a:rPr lang="en-GB" sz="2000" b="1" dirty="0" smtClean="0"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entrainant</a:t>
            </a:r>
            <a:r>
              <a:rPr lang="en-GB" sz="2000" b="1" dirty="0" smtClean="0">
                <a:latin typeface="Comic Sans MS" panose="030F0702030302020204" pitchFamily="66" charset="0"/>
              </a:rPr>
              <a:t> un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niveau</a:t>
            </a:r>
            <a:r>
              <a:rPr lang="en-GB" sz="2000" b="1" dirty="0" smtClean="0">
                <a:latin typeface="Comic Sans MS" panose="030F0702030302020204" pitchFamily="66" charset="0"/>
              </a:rPr>
              <a:t> de nutrition N plus </a:t>
            </a:r>
            <a:r>
              <a:rPr lang="en-GB" sz="2000" b="1" dirty="0" err="1">
                <a:latin typeface="Comic Sans MS" panose="030F0702030302020204" pitchFamily="66" charset="0"/>
              </a:rPr>
              <a:t>é</a:t>
            </a:r>
            <a:r>
              <a:rPr lang="en-GB" sz="2000" b="1" dirty="0" err="1" smtClean="0">
                <a:latin typeface="Comic Sans MS" panose="030F0702030302020204" pitchFamily="66" charset="0"/>
              </a:rPr>
              <a:t>levé</a:t>
            </a:r>
            <a:r>
              <a:rPr lang="en-GB" sz="2000" b="1" dirty="0" smtClean="0">
                <a:latin typeface="Comic Sans MS" panose="030F0702030302020204" pitchFamily="66" charset="0"/>
              </a:rPr>
              <a:t> de la culture aura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tendance</a:t>
            </a:r>
            <a:r>
              <a:rPr lang="en-GB" sz="2000" b="1" dirty="0" smtClean="0">
                <a:latin typeface="Comic Sans MS" panose="030F0702030302020204" pitchFamily="66" charset="0"/>
              </a:rPr>
              <a:t> à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aboutir</a:t>
            </a:r>
            <a:r>
              <a:rPr lang="en-GB" sz="2000" b="1" dirty="0" smtClean="0">
                <a:latin typeface="Comic Sans MS" panose="030F0702030302020204" pitchFamily="66" charset="0"/>
              </a:rPr>
              <a:t> à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une</a:t>
            </a:r>
            <a:r>
              <a:rPr lang="en-GB" sz="2000" b="1" dirty="0" smtClean="0">
                <a:latin typeface="Comic Sans MS" panose="030F0702030302020204" pitchFamily="66" charset="0"/>
              </a:rPr>
              <a:t> NCE plus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faible</a:t>
            </a:r>
            <a:r>
              <a:rPr lang="en-GB" sz="2000" b="1" dirty="0" smtClean="0">
                <a:latin typeface="Comic Sans MS" panose="030F0702030302020204" pitchFamily="66" charset="0"/>
              </a:rPr>
              <a:t>…</a:t>
            </a:r>
          </a:p>
          <a:p>
            <a:endParaRPr lang="en-GB" sz="2000" b="1" dirty="0">
              <a:latin typeface="Comic Sans MS" panose="030F0702030302020204" pitchFamily="66" charset="0"/>
            </a:endParaRPr>
          </a:p>
          <a:p>
            <a:r>
              <a:rPr lang="en-GB" sz="2000" b="1" dirty="0" err="1" smtClean="0">
                <a:latin typeface="Comic Sans MS" panose="030F0702030302020204" pitchFamily="66" charset="0"/>
              </a:rPr>
              <a:t>D’où</a:t>
            </a:r>
            <a:r>
              <a:rPr lang="en-GB" sz="2000" b="1" dirty="0" smtClean="0"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l’absolue</a:t>
            </a:r>
            <a:r>
              <a:rPr lang="en-GB" sz="2000" b="1" dirty="0" smtClean="0"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nécessité</a:t>
            </a:r>
            <a:r>
              <a:rPr lang="en-GB" sz="2000" b="1" dirty="0" smtClean="0">
                <a:latin typeface="Comic Sans MS" panose="030F0702030302020204" pitchFamily="66" charset="0"/>
              </a:rPr>
              <a:t> de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terminer</a:t>
            </a:r>
            <a:r>
              <a:rPr lang="en-GB" sz="2000" b="1" dirty="0" smtClean="0">
                <a:latin typeface="Comic Sans MS" panose="030F0702030302020204" pitchFamily="66" charset="0"/>
              </a:rPr>
              <a:t> les NNI pour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interpréter</a:t>
            </a:r>
            <a:r>
              <a:rPr lang="en-GB" sz="2000" b="1" dirty="0" smtClean="0"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correctement</a:t>
            </a:r>
            <a:r>
              <a:rPr lang="en-GB" sz="2000" b="1" dirty="0" smtClean="0">
                <a:latin typeface="Comic Sans MS" panose="030F0702030302020204" pitchFamily="66" charset="0"/>
              </a:rPr>
              <a:t> les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comparaisons</a:t>
            </a:r>
            <a:r>
              <a:rPr lang="en-GB" sz="2000" b="1" dirty="0" smtClean="0">
                <a:latin typeface="Comic Sans MS" panose="030F0702030302020204" pitchFamily="66" charset="0"/>
              </a:rPr>
              <a:t> entre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génotypes</a:t>
            </a:r>
            <a:r>
              <a:rPr lang="en-GB" sz="2000" b="1" dirty="0" smtClean="0">
                <a:latin typeface="Comic Sans MS" panose="030F0702030302020204" pitchFamily="66" charset="0"/>
              </a:rPr>
              <a:t>.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760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18067" y="44624"/>
            <a:ext cx="2989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Conclusion…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764704"/>
            <a:ext cx="84969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Comic Sans MS" panose="030F0702030302020204" pitchFamily="66" charset="0"/>
              </a:rPr>
              <a:t>L’accumulation</a:t>
            </a:r>
            <a:r>
              <a:rPr lang="en-GB" sz="2000" dirty="0" smtClean="0">
                <a:latin typeface="Comic Sans MS" panose="030F0702030302020204" pitchFamily="66" charset="0"/>
              </a:rPr>
              <a:t> et la </a:t>
            </a:r>
            <a:r>
              <a:rPr lang="en-GB" sz="2000" dirty="0" err="1" smtClean="0">
                <a:latin typeface="Comic Sans MS" panose="030F0702030302020204" pitchFamily="66" charset="0"/>
              </a:rPr>
              <a:t>répartition</a:t>
            </a:r>
            <a:r>
              <a:rPr lang="en-GB" sz="2000" dirty="0" smtClean="0">
                <a:latin typeface="Comic Sans MS" panose="030F0702030302020204" pitchFamily="66" charset="0"/>
              </a:rPr>
              <a:t> de N </a:t>
            </a:r>
            <a:r>
              <a:rPr lang="en-GB" sz="2000" dirty="0" err="1" smtClean="0">
                <a:latin typeface="Comic Sans MS" panose="030F0702030302020204" pitchFamily="66" charset="0"/>
              </a:rPr>
              <a:t>dans</a:t>
            </a:r>
            <a:r>
              <a:rPr lang="en-GB" sz="2000" dirty="0" smtClean="0">
                <a:latin typeface="Comic Sans MS" panose="030F0702030302020204" pitchFamily="66" charset="0"/>
              </a:rPr>
              <a:t> un </a:t>
            </a:r>
            <a:r>
              <a:rPr lang="en-GB" sz="2000" dirty="0" err="1" smtClean="0">
                <a:latin typeface="Comic Sans MS" panose="030F0702030302020204" pitchFamily="66" charset="0"/>
              </a:rPr>
              <a:t>couvert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végétal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est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contrôlé</a:t>
            </a:r>
            <a:r>
              <a:rPr lang="en-GB" sz="2000" dirty="0" smtClean="0">
                <a:latin typeface="Comic Sans MS" panose="030F0702030302020204" pitchFamily="66" charset="0"/>
              </a:rPr>
              <a:t> par  </a:t>
            </a:r>
            <a:r>
              <a:rPr lang="en-GB" sz="2000" dirty="0" err="1" smtClean="0">
                <a:latin typeface="Comic Sans MS" panose="030F0702030302020204" pitchFamily="66" charset="0"/>
              </a:rPr>
              <a:t>l’optimisation</a:t>
            </a:r>
            <a:r>
              <a:rPr lang="en-GB" sz="2000" dirty="0" smtClean="0">
                <a:latin typeface="Comic Sans MS" panose="030F0702030302020204" pitchFamily="66" charset="0"/>
              </a:rPr>
              <a:t> de </a:t>
            </a:r>
            <a:r>
              <a:rPr lang="en-GB" sz="2000" dirty="0" err="1" smtClean="0">
                <a:latin typeface="Comic Sans MS" panose="030F0702030302020204" pitchFamily="66" charset="0"/>
              </a:rPr>
              <a:t>l’architecture</a:t>
            </a:r>
            <a:r>
              <a:rPr lang="en-GB" sz="2000" dirty="0" smtClean="0">
                <a:latin typeface="Comic Sans MS" panose="030F0702030302020204" pitchFamily="66" charset="0"/>
              </a:rPr>
              <a:t> des </a:t>
            </a:r>
            <a:r>
              <a:rPr lang="en-GB" sz="2000" dirty="0" err="1" smtClean="0">
                <a:latin typeface="Comic Sans MS" panose="030F0702030302020204" pitchFamily="66" charset="0"/>
              </a:rPr>
              <a:t>plantes</a:t>
            </a:r>
            <a:r>
              <a:rPr lang="en-GB" sz="2000" dirty="0" smtClean="0">
                <a:latin typeface="Comic Sans MS" panose="030F0702030302020204" pitchFamily="66" charset="0"/>
              </a:rPr>
              <a:t> pour la </a:t>
            </a:r>
            <a:r>
              <a:rPr lang="en-GB" sz="2000" dirty="0" err="1" smtClean="0">
                <a:latin typeface="Comic Sans MS" panose="030F0702030302020204" pitchFamily="66" charset="0"/>
              </a:rPr>
              <a:t>captation</a:t>
            </a:r>
            <a:r>
              <a:rPr lang="en-GB" sz="2000" dirty="0" smtClean="0">
                <a:latin typeface="Comic Sans MS" panose="030F0702030302020204" pitchFamily="66" charset="0"/>
              </a:rPr>
              <a:t> de la lumière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Comic Sans MS" panose="030F0702030302020204" pitchFamily="66" charset="0"/>
              </a:rPr>
              <a:t>L’absorption</a:t>
            </a:r>
            <a:r>
              <a:rPr lang="en-GB" sz="2000" dirty="0" smtClean="0">
                <a:latin typeface="Comic Sans MS" panose="030F0702030302020204" pitchFamily="66" charset="0"/>
              </a:rPr>
              <a:t> de </a:t>
            </a:r>
            <a:r>
              <a:rPr lang="en-GB" sz="2000" dirty="0" err="1" smtClean="0">
                <a:latin typeface="Comic Sans MS" panose="030F0702030302020204" pitchFamily="66" charset="0"/>
              </a:rPr>
              <a:t>l’azote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est</a:t>
            </a:r>
            <a:r>
              <a:rPr lang="en-GB" sz="2000" dirty="0" smtClean="0">
                <a:latin typeface="Comic Sans MS" panose="030F0702030302020204" pitchFamily="66" charset="0"/>
              </a:rPr>
              <a:t> co-</a:t>
            </a:r>
            <a:r>
              <a:rPr lang="en-GB" sz="2000" dirty="0" err="1" smtClean="0">
                <a:latin typeface="Comic Sans MS" panose="030F0702030302020204" pitchFamily="66" charset="0"/>
              </a:rPr>
              <a:t>régulé</a:t>
            </a:r>
            <a:r>
              <a:rPr lang="en-GB" sz="2000" dirty="0" smtClean="0">
                <a:latin typeface="Comic Sans MS" panose="030F0702030302020204" pitchFamily="66" charset="0"/>
              </a:rPr>
              <a:t> par la </a:t>
            </a:r>
            <a:r>
              <a:rPr lang="en-GB" sz="2000" dirty="0" err="1" smtClean="0">
                <a:latin typeface="Comic Sans MS" panose="030F0702030302020204" pitchFamily="66" charset="0"/>
              </a:rPr>
              <a:t>disponibilité</a:t>
            </a:r>
            <a:r>
              <a:rPr lang="en-GB" sz="2000" dirty="0" smtClean="0">
                <a:latin typeface="Comic Sans MS" panose="030F0702030302020204" pitchFamily="66" charset="0"/>
              </a:rPr>
              <a:t> de N </a:t>
            </a:r>
            <a:r>
              <a:rPr lang="en-GB" sz="2000" dirty="0" err="1" smtClean="0">
                <a:latin typeface="Comic Sans MS" panose="030F0702030302020204" pitchFamily="66" charset="0"/>
              </a:rPr>
              <a:t>dans</a:t>
            </a:r>
            <a:r>
              <a:rPr lang="en-GB" sz="2000" dirty="0" smtClean="0">
                <a:latin typeface="Comic Sans MS" panose="030F0702030302020204" pitchFamily="66" charset="0"/>
              </a:rPr>
              <a:t> le sol et la </a:t>
            </a:r>
            <a:r>
              <a:rPr lang="en-GB" sz="2000" dirty="0" err="1" smtClean="0">
                <a:latin typeface="Comic Sans MS" panose="030F0702030302020204" pitchFamily="66" charset="0"/>
              </a:rPr>
              <a:t>capacité</a:t>
            </a:r>
            <a:r>
              <a:rPr lang="en-GB" sz="2000" dirty="0" smtClean="0">
                <a:latin typeface="Comic Sans MS" panose="030F0702030302020204" pitchFamily="66" charset="0"/>
              </a:rPr>
              <a:t> de </a:t>
            </a:r>
            <a:r>
              <a:rPr lang="en-GB" sz="2000" dirty="0" err="1" smtClean="0">
                <a:latin typeface="Comic Sans MS" panose="030F0702030302020204" pitchFamily="66" charset="0"/>
              </a:rPr>
              <a:t>croissance</a:t>
            </a:r>
            <a:r>
              <a:rPr lang="en-GB" sz="2000" dirty="0" smtClean="0">
                <a:latin typeface="Comic Sans MS" panose="030F0702030302020204" pitchFamily="66" charset="0"/>
              </a:rPr>
              <a:t> des </a:t>
            </a:r>
            <a:r>
              <a:rPr lang="en-GB" sz="2000" dirty="0" err="1" smtClean="0">
                <a:latin typeface="Comic Sans MS" panose="030F0702030302020204" pitchFamily="66" charset="0"/>
              </a:rPr>
              <a:t>plantes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Les </a:t>
            </a:r>
            <a:r>
              <a:rPr lang="en-GB" sz="2000" dirty="0" err="1" smtClean="0">
                <a:latin typeface="Comic Sans MS" panose="030F0702030302020204" pitchFamily="66" charset="0"/>
              </a:rPr>
              <a:t>courbes</a:t>
            </a:r>
            <a:r>
              <a:rPr lang="en-GB" sz="2000" dirty="0" smtClean="0">
                <a:latin typeface="Comic Sans MS" panose="030F0702030302020204" pitchFamily="66" charset="0"/>
              </a:rPr>
              <a:t> de dilution “critiques” qui </a:t>
            </a:r>
            <a:r>
              <a:rPr lang="en-GB" sz="2000" dirty="0" err="1" smtClean="0">
                <a:latin typeface="Comic Sans MS" panose="030F0702030302020204" pitchFamily="66" charset="0"/>
              </a:rPr>
              <a:t>en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résultent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apparaissent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très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peu</a:t>
            </a:r>
            <a:r>
              <a:rPr lang="en-GB" sz="2000" dirty="0" smtClean="0">
                <a:latin typeface="Comic Sans MS" panose="030F0702030302020204" pitchFamily="66" charset="0"/>
              </a:rPr>
              <a:t> variables </a:t>
            </a:r>
            <a:r>
              <a:rPr lang="en-GB" sz="2000" dirty="0" err="1" smtClean="0">
                <a:latin typeface="Comic Sans MS" panose="030F0702030302020204" pitchFamily="66" charset="0"/>
              </a:rPr>
              <a:t>génétiquement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Il </a:t>
            </a:r>
            <a:r>
              <a:rPr lang="en-GB" sz="2000" dirty="0" err="1" smtClean="0">
                <a:latin typeface="Comic Sans MS" panose="030F0702030302020204" pitchFamily="66" charset="0"/>
              </a:rPr>
              <a:t>est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alors</a:t>
            </a:r>
            <a:r>
              <a:rPr lang="en-GB" sz="2000" dirty="0" smtClean="0">
                <a:latin typeface="Comic Sans MS" panose="030F0702030302020204" pitchFamily="66" charset="0"/>
              </a:rPr>
              <a:t> possible de les utiliser </a:t>
            </a:r>
            <a:r>
              <a:rPr lang="en-GB" sz="2000" dirty="0" err="1" smtClean="0">
                <a:latin typeface="Comic Sans MS" panose="030F0702030302020204" pitchFamily="66" charset="0"/>
              </a:rPr>
              <a:t>comme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outils</a:t>
            </a:r>
            <a:r>
              <a:rPr lang="en-GB" sz="2000" dirty="0" smtClean="0">
                <a:latin typeface="Comic Sans MS" panose="030F0702030302020204" pitchFamily="66" charset="0"/>
              </a:rPr>
              <a:t> de diagnostics pour </a:t>
            </a:r>
            <a:r>
              <a:rPr lang="en-GB" sz="2000" dirty="0" err="1" smtClean="0">
                <a:latin typeface="Comic Sans MS" panose="030F0702030302020204" pitchFamily="66" charset="0"/>
              </a:rPr>
              <a:t>piloter</a:t>
            </a:r>
            <a:r>
              <a:rPr lang="en-GB" sz="2000" dirty="0" smtClean="0">
                <a:latin typeface="Comic Sans MS" panose="030F0702030302020204" pitchFamily="66" charset="0"/>
              </a:rPr>
              <a:t> la fertilisation </a:t>
            </a:r>
            <a:r>
              <a:rPr lang="en-GB" sz="2000" dirty="0" err="1" smtClean="0">
                <a:latin typeface="Comic Sans MS" panose="030F0702030302020204" pitchFamily="66" charset="0"/>
              </a:rPr>
              <a:t>azotée</a:t>
            </a:r>
            <a:r>
              <a:rPr lang="en-GB" sz="2000" dirty="0" smtClean="0">
                <a:latin typeface="Comic Sans MS" panose="030F0702030302020204" pitchFamily="66" charset="0"/>
              </a:rPr>
              <a:t> des cultures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Il </a:t>
            </a:r>
            <a:r>
              <a:rPr lang="en-GB" sz="2000" dirty="0" err="1" smtClean="0">
                <a:latin typeface="Comic Sans MS" panose="030F0702030302020204" pitchFamily="66" charset="0"/>
              </a:rPr>
              <a:t>en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résulte</a:t>
            </a:r>
            <a:r>
              <a:rPr lang="en-GB" sz="2000" dirty="0" smtClean="0">
                <a:latin typeface="Comic Sans MS" panose="030F0702030302020204" pitchFamily="66" charset="0"/>
              </a:rPr>
              <a:t> que </a:t>
            </a:r>
            <a:r>
              <a:rPr lang="en-GB" sz="2000" dirty="0" err="1" smtClean="0">
                <a:latin typeface="Comic Sans MS" panose="030F0702030302020204" pitchFamily="66" charset="0"/>
              </a:rPr>
              <a:t>l’efficience</a:t>
            </a:r>
            <a:r>
              <a:rPr lang="en-GB" sz="2000" dirty="0" smtClean="0">
                <a:latin typeface="Comic Sans MS" panose="030F0702030302020204" pitchFamily="66" charset="0"/>
              </a:rPr>
              <a:t> de conversion de </a:t>
            </a:r>
            <a:r>
              <a:rPr lang="en-GB" sz="2000" dirty="0" err="1" smtClean="0">
                <a:latin typeface="Comic Sans MS" panose="030F0702030302020204" pitchFamily="66" charset="0"/>
              </a:rPr>
              <a:t>l’azote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en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biomasse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augmente</a:t>
            </a:r>
            <a:r>
              <a:rPr lang="en-GB" sz="2000" dirty="0" smtClean="0">
                <a:latin typeface="Comic Sans MS" panose="030F0702030302020204" pitchFamily="66" charset="0"/>
              </a:rPr>
              <a:t> avec le </a:t>
            </a:r>
            <a:r>
              <a:rPr lang="en-GB" sz="2000" dirty="0" err="1" smtClean="0">
                <a:latin typeface="Comic Sans MS" panose="030F0702030302020204" pitchFamily="66" charset="0"/>
              </a:rPr>
              <a:t>niveau</a:t>
            </a:r>
            <a:r>
              <a:rPr lang="en-GB" sz="2000" dirty="0" smtClean="0">
                <a:latin typeface="Comic Sans MS" panose="030F0702030302020204" pitchFamily="66" charset="0"/>
              </a:rPr>
              <a:t> de </a:t>
            </a:r>
            <a:r>
              <a:rPr lang="en-GB" sz="2000" dirty="0" err="1" smtClean="0">
                <a:latin typeface="Comic Sans MS" panose="030F0702030302020204" pitchFamily="66" charset="0"/>
              </a:rPr>
              <a:t>biomasse</a:t>
            </a:r>
            <a:r>
              <a:rPr lang="en-GB" sz="2000" dirty="0" smtClean="0">
                <a:latin typeface="Comic Sans MS" panose="030F0702030302020204" pitchFamily="66" charset="0"/>
              </a:rPr>
              <a:t> de la culture.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Comic Sans MS" panose="030F0702030302020204" pitchFamily="66" charset="0"/>
              </a:rPr>
              <a:t>Mais</a:t>
            </a:r>
            <a:r>
              <a:rPr lang="en-GB" sz="2000" dirty="0" smtClean="0">
                <a:latin typeface="Comic Sans MS" panose="030F0702030302020204" pitchFamily="66" charset="0"/>
              </a:rPr>
              <a:t> la </a:t>
            </a:r>
            <a:r>
              <a:rPr lang="en-GB" sz="2000" dirty="0" err="1" smtClean="0">
                <a:latin typeface="Comic Sans MS" panose="030F0702030302020204" pitchFamily="66" charset="0"/>
              </a:rPr>
              <a:t>variabilité</a:t>
            </a:r>
            <a:r>
              <a:rPr lang="en-GB" sz="2000" dirty="0" smtClean="0">
                <a:latin typeface="Comic Sans MS" panose="030F0702030302020204" pitchFamily="66" charset="0"/>
              </a:rPr>
              <a:t>  </a:t>
            </a:r>
            <a:r>
              <a:rPr lang="en-GB" sz="2000" dirty="0" err="1" smtClean="0">
                <a:latin typeface="Comic Sans MS" panose="030F0702030302020204" pitchFamily="66" charset="0"/>
              </a:rPr>
              <a:t>génétique</a:t>
            </a:r>
            <a:r>
              <a:rPr lang="en-GB" sz="2000" dirty="0" smtClean="0">
                <a:latin typeface="Comic Sans MS" panose="030F0702030302020204" pitchFamily="66" charset="0"/>
              </a:rPr>
              <a:t> de </a:t>
            </a:r>
            <a:r>
              <a:rPr lang="en-GB" sz="2000" dirty="0" err="1" smtClean="0">
                <a:latin typeface="Comic Sans MS" panose="030F0702030302020204" pitchFamily="66" charset="0"/>
              </a:rPr>
              <a:t>cette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éfficience</a:t>
            </a:r>
            <a:r>
              <a:rPr lang="en-GB" sz="2000" dirty="0" smtClean="0">
                <a:latin typeface="Comic Sans MS" panose="030F0702030302020204" pitchFamily="66" charset="0"/>
              </a:rPr>
              <a:t> à </a:t>
            </a:r>
            <a:r>
              <a:rPr lang="en-GB" sz="2000" dirty="0" err="1" smtClean="0">
                <a:latin typeface="Comic Sans MS" panose="030F0702030302020204" pitchFamily="66" charset="0"/>
              </a:rPr>
              <a:t>biomasse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identique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est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très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limitée</a:t>
            </a:r>
            <a:r>
              <a:rPr lang="en-GB" sz="2000" dirty="0" smtClean="0">
                <a:latin typeface="Comic Sans MS" panose="030F0702030302020204" pitchFamily="66" charset="0"/>
              </a:rPr>
              <a:t> (C3 vs C4).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17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412776"/>
            <a:ext cx="85689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Par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contre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la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variabilité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génétique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de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l’efficience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d’absorption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semble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importante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lvl="0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Les </a:t>
            </a:r>
            <a:r>
              <a:rPr lang="en-GB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régulations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controlant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le </a:t>
            </a:r>
            <a:r>
              <a:rPr lang="en-GB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prélèvement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d’azote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et son allocation au sein des </a:t>
            </a:r>
            <a:r>
              <a:rPr lang="en-GB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couvert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végétaux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aboutissent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à des </a:t>
            </a:r>
            <a:r>
              <a:rPr lang="en-GB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propriétés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émergentes</a:t>
            </a: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Toute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manipulation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génétique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et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moléculaire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qui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les </a:t>
            </a:r>
            <a:r>
              <a:rPr lang="en-GB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ignorerait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a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peu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de chance de se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traduire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de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manière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pertinente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en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terme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d’efficience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de </a:t>
            </a:r>
            <a:r>
              <a:rPr lang="en-GB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l’azote</a:t>
            </a: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L’azote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dans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les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couverts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végétaux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est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sous le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contrôle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la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dynamique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l’architecture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des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plantes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réponse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aux modifications du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climat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lumineux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et aux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contraintes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mécaniques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qui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s’exercent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sur les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plantes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individuelles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03848" y="548680"/>
            <a:ext cx="2643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latin typeface="Comic Sans MS" panose="030F0702030302020204" pitchFamily="66" charset="0"/>
              </a:rPr>
              <a:t>Conclusion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10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703784"/>
            <a:ext cx="843756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2" y="332656"/>
            <a:ext cx="8678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Il </a:t>
            </a:r>
            <a:r>
              <a:rPr lang="en-GB" sz="2800" dirty="0" err="1" smtClean="0">
                <a:latin typeface="Comic Sans MS" panose="030F0702030302020204" pitchFamily="66" charset="0"/>
              </a:rPr>
              <a:t>est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alors</a:t>
            </a:r>
            <a:r>
              <a:rPr lang="en-GB" sz="2800" dirty="0" smtClean="0">
                <a:latin typeface="Comic Sans MS" panose="030F0702030302020204" pitchFamily="66" charset="0"/>
              </a:rPr>
              <a:t> possible de </a:t>
            </a:r>
            <a:r>
              <a:rPr lang="en-GB" sz="2800" dirty="0" err="1" smtClean="0">
                <a:latin typeface="Comic Sans MS" panose="030F0702030302020204" pitchFamily="66" charset="0"/>
              </a:rPr>
              <a:t>relier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directement</a:t>
            </a:r>
            <a:r>
              <a:rPr lang="en-GB" sz="2800" dirty="0" smtClean="0">
                <a:latin typeface="Comic Sans MS" panose="030F0702030302020204" pitchFamily="66" charset="0"/>
              </a:rPr>
              <a:t> la </a:t>
            </a:r>
            <a:r>
              <a:rPr lang="en-GB" sz="2800" dirty="0" err="1" smtClean="0">
                <a:latin typeface="Comic Sans MS" panose="030F0702030302020204" pitchFamily="66" charset="0"/>
              </a:rPr>
              <a:t>quantité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d’azote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prélevée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ou</a:t>
            </a:r>
            <a:r>
              <a:rPr lang="en-GB" sz="2800" dirty="0" smtClean="0">
                <a:latin typeface="Comic Sans MS" panose="030F0702030302020204" pitchFamily="66" charset="0"/>
              </a:rPr>
              <a:t> la </a:t>
            </a:r>
            <a:r>
              <a:rPr lang="en-GB" sz="2800" dirty="0" err="1" smtClean="0">
                <a:latin typeface="Comic Sans MS" panose="030F0702030302020204" pitchFamily="66" charset="0"/>
              </a:rPr>
              <a:t>teneur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en</a:t>
            </a:r>
            <a:r>
              <a:rPr lang="en-GB" sz="2800" dirty="0" smtClean="0">
                <a:latin typeface="Comic Sans MS" panose="030F0702030302020204" pitchFamily="66" charset="0"/>
              </a:rPr>
              <a:t> azote à la </a:t>
            </a:r>
            <a:r>
              <a:rPr lang="en-GB" sz="2800" dirty="0" err="1" smtClean="0">
                <a:latin typeface="Comic Sans MS" panose="030F0702030302020204" pitchFamily="66" charset="0"/>
              </a:rPr>
              <a:t>biomasse</a:t>
            </a:r>
            <a:r>
              <a:rPr lang="en-GB" sz="2800" dirty="0" smtClean="0">
                <a:latin typeface="Comic Sans MS" panose="030F0702030302020204" pitchFamily="66" charset="0"/>
              </a:rPr>
              <a:t> de la prairie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068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8759" y="2420888"/>
            <a:ext cx="794320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err="1" smtClean="0">
                <a:latin typeface="Comic Sans MS" panose="030F0702030302020204" pitchFamily="66" charset="0"/>
              </a:rPr>
              <a:t>Merci</a:t>
            </a:r>
            <a:r>
              <a:rPr lang="en-GB" sz="4000" dirty="0" smtClean="0">
                <a:latin typeface="Comic Sans MS" panose="030F0702030302020204" pitchFamily="66" charset="0"/>
              </a:rPr>
              <a:t> à </a:t>
            </a:r>
            <a:r>
              <a:rPr lang="en-GB" sz="4000" dirty="0" err="1" smtClean="0">
                <a:latin typeface="Comic Sans MS" panose="030F0702030302020204" pitchFamily="66" charset="0"/>
              </a:rPr>
              <a:t>tous</a:t>
            </a:r>
            <a:r>
              <a:rPr lang="en-GB" sz="4000" dirty="0" smtClean="0">
                <a:latin typeface="Comic Sans MS" panose="030F0702030302020204" pitchFamily="66" charset="0"/>
              </a:rPr>
              <a:t> les </a:t>
            </a:r>
            <a:r>
              <a:rPr lang="en-GB" sz="4000" dirty="0" err="1" smtClean="0">
                <a:latin typeface="Comic Sans MS" panose="030F0702030302020204" pitchFamily="66" charset="0"/>
              </a:rPr>
              <a:t>collaborateurs</a:t>
            </a:r>
            <a:r>
              <a:rPr lang="en-GB" sz="4000" dirty="0" smtClean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Par </a:t>
            </a:r>
            <a:r>
              <a:rPr lang="en-GB" sz="2000" dirty="0" err="1" smtClean="0">
                <a:latin typeface="Comic Sans MS" panose="030F0702030302020204" pitchFamily="66" charset="0"/>
              </a:rPr>
              <a:t>ordre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d’apparition</a:t>
            </a:r>
            <a:r>
              <a:rPr lang="en-GB" sz="2000" dirty="0" smtClean="0">
                <a:latin typeface="Comic Sans MS" panose="030F0702030302020204" pitchFamily="66" charset="0"/>
              </a:rPr>
              <a:t>……</a:t>
            </a: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Jean-Pierre </a:t>
            </a:r>
            <a:r>
              <a:rPr lang="en-GB" sz="2000" dirty="0" err="1" smtClean="0">
                <a:latin typeface="Comic Sans MS" panose="030F0702030302020204" pitchFamily="66" charset="0"/>
              </a:rPr>
              <a:t>Terrasson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Michel </a:t>
            </a:r>
            <a:r>
              <a:rPr lang="en-GB" sz="2000" dirty="0" err="1" smtClean="0">
                <a:latin typeface="Comic Sans MS" panose="030F0702030302020204" pitchFamily="66" charset="0"/>
              </a:rPr>
              <a:t>Poupard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Annie </a:t>
            </a:r>
            <a:r>
              <a:rPr lang="en-GB" sz="2000" dirty="0" err="1" smtClean="0">
                <a:latin typeface="Comic Sans MS" panose="030F0702030302020204" pitchFamily="66" charset="0"/>
              </a:rPr>
              <a:t>Ciesla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Christophe de </a:t>
            </a:r>
            <a:r>
              <a:rPr lang="en-GB" sz="2000" dirty="0" err="1" smtClean="0">
                <a:latin typeface="Comic Sans MS" panose="030F0702030302020204" pitchFamily="66" charset="0"/>
              </a:rPr>
              <a:t>Béranger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Et </a:t>
            </a:r>
            <a:r>
              <a:rPr lang="en-GB" sz="2000" dirty="0" err="1" smtClean="0">
                <a:latin typeface="Comic Sans MS" panose="030F0702030302020204" pitchFamily="66" charset="0"/>
              </a:rPr>
              <a:t>tous</a:t>
            </a:r>
            <a:r>
              <a:rPr lang="en-GB" sz="2000" dirty="0" smtClean="0">
                <a:latin typeface="Comic Sans MS" panose="030F0702030302020204" pitchFamily="66" charset="0"/>
              </a:rPr>
              <a:t> les </a:t>
            </a:r>
            <a:r>
              <a:rPr lang="en-GB" sz="2000" dirty="0" err="1" smtClean="0">
                <a:latin typeface="Comic Sans MS" panose="030F0702030302020204" pitchFamily="66" charset="0"/>
              </a:rPr>
              <a:t>stagiaires</a:t>
            </a:r>
            <a:r>
              <a:rPr lang="en-GB" sz="2000" dirty="0" smtClean="0">
                <a:latin typeface="Comic Sans MS" panose="030F0702030302020204" pitchFamily="66" charset="0"/>
              </a:rPr>
              <a:t> et </a:t>
            </a:r>
            <a:r>
              <a:rPr lang="en-GB" sz="2000" dirty="0" err="1" smtClean="0">
                <a:latin typeface="Comic Sans MS" panose="030F0702030302020204" pitchFamily="66" charset="0"/>
              </a:rPr>
              <a:t>thésards</a:t>
            </a:r>
            <a:r>
              <a:rPr lang="en-GB" sz="2000" dirty="0" smtClean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66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716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166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La relation LAI-</a:t>
            </a:r>
            <a:r>
              <a:rPr lang="en-GB" sz="2400" b="1" dirty="0" err="1" smtClean="0">
                <a:latin typeface="Comic Sans MS" panose="030F0702030302020204" pitchFamily="66" charset="0"/>
              </a:rPr>
              <a:t>Biomasse</a:t>
            </a:r>
            <a:r>
              <a:rPr lang="en-GB" sz="2400" b="1" dirty="0" smtClean="0">
                <a:latin typeface="Comic Sans MS" panose="030F0702030302020204" pitchFamily="66" charset="0"/>
              </a:rPr>
              <a:t> et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donc</a:t>
            </a:r>
            <a:r>
              <a:rPr lang="en-GB" sz="2400" b="1" dirty="0" smtClean="0">
                <a:latin typeface="Comic Sans MS" panose="030F0702030302020204" pitchFamily="66" charset="0"/>
              </a:rPr>
              <a:t> N-</a:t>
            </a:r>
            <a:r>
              <a:rPr lang="en-GB" sz="2400" b="1" dirty="0" err="1" smtClean="0">
                <a:latin typeface="Comic Sans MS" panose="030F0702030302020204" pitchFamily="66" charset="0"/>
              </a:rPr>
              <a:t>Biomasse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est-elle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liée</a:t>
            </a:r>
            <a:r>
              <a:rPr lang="en-GB" sz="2400" b="1" dirty="0" smtClean="0">
                <a:latin typeface="Comic Sans MS" panose="030F0702030302020204" pitchFamily="66" charset="0"/>
              </a:rPr>
              <a:t> aux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stades</a:t>
            </a:r>
            <a:r>
              <a:rPr lang="en-GB" sz="2400" b="1" dirty="0" smtClean="0">
                <a:latin typeface="Comic Sans MS" panose="030F0702030302020204" pitchFamily="66" charset="0"/>
              </a:rPr>
              <a:t> de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développement</a:t>
            </a:r>
            <a:r>
              <a:rPr lang="en-GB" sz="2400" b="1" dirty="0" smtClean="0">
                <a:latin typeface="Comic Sans MS" panose="030F0702030302020204" pitchFamily="66" charset="0"/>
              </a:rPr>
              <a:t> des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tiges</a:t>
            </a:r>
            <a:r>
              <a:rPr lang="en-GB" sz="2400" b="1" dirty="0" smtClean="0">
                <a:latin typeface="Comic Sans MS" panose="030F0702030302020204" pitchFamily="66" charset="0"/>
              </a:rPr>
              <a:t>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1639828"/>
            <a:ext cx="89644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Chez la </a:t>
            </a:r>
            <a:r>
              <a:rPr lang="en-GB" sz="2000" dirty="0" err="1" smtClean="0">
                <a:latin typeface="Comic Sans MS" panose="030F0702030302020204" pitchFamily="66" charset="0"/>
              </a:rPr>
              <a:t>luzerne</a:t>
            </a:r>
            <a:r>
              <a:rPr lang="en-GB" sz="2000" dirty="0" smtClean="0">
                <a:latin typeface="Comic Sans MS" panose="030F0702030302020204" pitchFamily="66" charset="0"/>
              </a:rPr>
              <a:t> et les </a:t>
            </a:r>
            <a:r>
              <a:rPr lang="en-GB" sz="2000" dirty="0" err="1" smtClean="0">
                <a:latin typeface="Comic Sans MS" panose="030F0702030302020204" pitchFamily="66" charset="0"/>
              </a:rPr>
              <a:t>graminées</a:t>
            </a:r>
            <a:r>
              <a:rPr lang="en-GB" sz="2000" dirty="0" smtClean="0">
                <a:latin typeface="Comic Sans MS" panose="030F0702030302020204" pitchFamily="66" charset="0"/>
              </a:rPr>
              <a:t>, le </a:t>
            </a:r>
            <a:r>
              <a:rPr lang="en-GB" sz="2000" dirty="0" err="1" smtClean="0">
                <a:latin typeface="Comic Sans MS" panose="030F0702030302020204" pitchFamily="66" charset="0"/>
              </a:rPr>
              <a:t>développement</a:t>
            </a:r>
            <a:r>
              <a:rPr lang="en-GB" sz="2000" dirty="0" smtClean="0">
                <a:latin typeface="Comic Sans MS" panose="030F0702030302020204" pitchFamily="66" charset="0"/>
              </a:rPr>
              <a:t> des </a:t>
            </a:r>
            <a:r>
              <a:rPr lang="en-GB" sz="2000" dirty="0" err="1" smtClean="0">
                <a:latin typeface="Comic Sans MS" panose="030F0702030302020204" pitchFamily="66" charset="0"/>
              </a:rPr>
              <a:t>tiges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est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fortement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saisonnier</a:t>
            </a:r>
            <a:r>
              <a:rPr lang="en-GB" sz="2000" dirty="0" smtClean="0">
                <a:latin typeface="Comic Sans MS" panose="030F0702030302020204" pitchFamily="66" charset="0"/>
              </a:rPr>
              <a:t>…or les </a:t>
            </a:r>
            <a:r>
              <a:rPr lang="en-GB" sz="2000" dirty="0" err="1" smtClean="0">
                <a:latin typeface="Comic Sans MS" panose="030F0702030302020204" pitchFamily="66" charset="0"/>
              </a:rPr>
              <a:t>courbes</a:t>
            </a:r>
            <a:r>
              <a:rPr lang="en-GB" sz="2000" dirty="0" smtClean="0">
                <a:latin typeface="Comic Sans MS" panose="030F0702030302020204" pitchFamily="66" charset="0"/>
              </a:rPr>
              <a:t> de dilution de N ne </a:t>
            </a:r>
            <a:r>
              <a:rPr lang="en-GB" sz="2000" dirty="0" err="1" smtClean="0">
                <a:latin typeface="Comic Sans MS" panose="030F0702030302020204" pitchFamily="66" charset="0"/>
              </a:rPr>
              <a:t>sont</a:t>
            </a:r>
            <a:r>
              <a:rPr lang="en-GB" sz="2000" dirty="0" smtClean="0">
                <a:latin typeface="Comic Sans MS" panose="030F0702030302020204" pitchFamily="66" charset="0"/>
              </a:rPr>
              <a:t> pas variables entre </a:t>
            </a:r>
            <a:r>
              <a:rPr lang="en-GB" sz="2000" dirty="0" err="1" smtClean="0">
                <a:latin typeface="Comic Sans MS" panose="030F0702030302020204" pitchFamily="66" charset="0"/>
              </a:rPr>
              <a:t>saisons</a:t>
            </a:r>
            <a:r>
              <a:rPr lang="en-GB" sz="2000" dirty="0" smtClean="0">
                <a:latin typeface="Comic Sans MS" panose="030F0702030302020204" pitchFamily="66" charset="0"/>
              </a:rPr>
              <a:t>…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Chez le </a:t>
            </a:r>
            <a:r>
              <a:rPr lang="en-GB" sz="2000" dirty="0" err="1" smtClean="0">
                <a:latin typeface="Comic Sans MS" panose="030F0702030302020204" pitchFamily="66" charset="0"/>
              </a:rPr>
              <a:t>blé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ou</a:t>
            </a:r>
            <a:r>
              <a:rPr lang="en-GB" sz="2000" dirty="0" smtClean="0">
                <a:latin typeface="Comic Sans MS" panose="030F0702030302020204" pitchFamily="66" charset="0"/>
              </a:rPr>
              <a:t> le </a:t>
            </a:r>
            <a:r>
              <a:rPr lang="en-GB" sz="2000" dirty="0" err="1" smtClean="0">
                <a:latin typeface="Comic Sans MS" panose="030F0702030302020204" pitchFamily="66" charset="0"/>
              </a:rPr>
              <a:t>maïs</a:t>
            </a:r>
            <a:r>
              <a:rPr lang="en-GB" sz="2000" dirty="0" smtClean="0">
                <a:latin typeface="Comic Sans MS" panose="030F0702030302020204" pitchFamily="66" charset="0"/>
              </a:rPr>
              <a:t> les </a:t>
            </a:r>
            <a:r>
              <a:rPr lang="en-GB" sz="2000" dirty="0" err="1" smtClean="0">
                <a:latin typeface="Comic Sans MS" panose="030F0702030302020204" pitchFamily="66" charset="0"/>
              </a:rPr>
              <a:t>courbes</a:t>
            </a:r>
            <a:r>
              <a:rPr lang="en-GB" sz="2000" dirty="0" smtClean="0">
                <a:latin typeface="Comic Sans MS" panose="030F0702030302020204" pitchFamily="66" charset="0"/>
              </a:rPr>
              <a:t> LAI-</a:t>
            </a:r>
            <a:r>
              <a:rPr lang="en-GB" sz="2000" dirty="0" err="1" smtClean="0">
                <a:latin typeface="Comic Sans MS" panose="030F0702030302020204" pitchFamily="66" charset="0"/>
              </a:rPr>
              <a:t>Biomasse</a:t>
            </a:r>
            <a:r>
              <a:rPr lang="en-GB" sz="2000" dirty="0" smtClean="0">
                <a:latin typeface="Comic Sans MS" panose="030F0702030302020204" pitchFamily="66" charset="0"/>
              </a:rPr>
              <a:t> et N-</a:t>
            </a:r>
            <a:r>
              <a:rPr lang="en-GB" sz="2000" dirty="0" err="1" smtClean="0">
                <a:latin typeface="Comic Sans MS" panose="030F0702030302020204" pitchFamily="66" charset="0"/>
              </a:rPr>
              <a:t>biomasse</a:t>
            </a:r>
            <a:r>
              <a:rPr lang="en-GB" sz="2000" dirty="0" smtClean="0">
                <a:latin typeface="Comic Sans MS" panose="030F0702030302020204" pitchFamily="66" charset="0"/>
              </a:rPr>
              <a:t> ne </a:t>
            </a:r>
            <a:r>
              <a:rPr lang="en-GB" sz="2000" dirty="0" err="1" smtClean="0">
                <a:latin typeface="Comic Sans MS" panose="030F0702030302020204" pitchFamily="66" charset="0"/>
              </a:rPr>
              <a:t>présentent</a:t>
            </a:r>
            <a:r>
              <a:rPr lang="en-GB" sz="2000" dirty="0" smtClean="0">
                <a:latin typeface="Comic Sans MS" panose="030F0702030302020204" pitchFamily="66" charset="0"/>
              </a:rPr>
              <a:t> pas de </a:t>
            </a:r>
            <a:r>
              <a:rPr lang="en-GB" sz="2000" dirty="0" err="1" smtClean="0">
                <a:latin typeface="Comic Sans MS" panose="030F0702030302020204" pitchFamily="66" charset="0"/>
              </a:rPr>
              <a:t>changement</a:t>
            </a:r>
            <a:r>
              <a:rPr lang="en-GB" sz="2000" dirty="0" smtClean="0">
                <a:latin typeface="Comic Sans MS" panose="030F0702030302020204" pitchFamily="66" charset="0"/>
              </a:rPr>
              <a:t> de </a:t>
            </a:r>
            <a:r>
              <a:rPr lang="en-GB" sz="2000" dirty="0" err="1" smtClean="0">
                <a:latin typeface="Comic Sans MS" panose="030F0702030302020204" pitchFamily="66" charset="0"/>
              </a:rPr>
              <a:t>pente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lors</a:t>
            </a:r>
            <a:r>
              <a:rPr lang="en-GB" sz="2000" dirty="0" smtClean="0">
                <a:latin typeface="Comic Sans MS" panose="030F0702030302020204" pitchFamily="66" charset="0"/>
              </a:rPr>
              <a:t> de la </a:t>
            </a:r>
            <a:r>
              <a:rPr lang="en-GB" sz="2000" dirty="0" err="1" smtClean="0">
                <a:latin typeface="Comic Sans MS" panose="030F0702030302020204" pitchFamily="66" charset="0"/>
              </a:rPr>
              <a:t>montaison</a:t>
            </a:r>
            <a:r>
              <a:rPr lang="en-GB" sz="2000" dirty="0" smtClean="0">
                <a:latin typeface="Comic Sans MS" panose="030F0702030302020204" pitchFamily="66" charset="0"/>
              </a:rPr>
              <a:t>…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err="1" smtClean="0">
                <a:latin typeface="Comic Sans MS" panose="030F0702030302020204" pitchFamily="66" charset="0"/>
              </a:rPr>
              <a:t>L’établissement</a:t>
            </a:r>
            <a:r>
              <a:rPr lang="en-GB" sz="2000" dirty="0" smtClean="0">
                <a:latin typeface="Comic Sans MS" panose="030F0702030302020204" pitchFamily="66" charset="0"/>
              </a:rPr>
              <a:t> de relations entre LAI et N </a:t>
            </a:r>
            <a:r>
              <a:rPr lang="en-GB" sz="2000" dirty="0" err="1" smtClean="0">
                <a:latin typeface="Comic Sans MS" panose="030F0702030302020204" pitchFamily="66" charset="0"/>
              </a:rPr>
              <a:t>d’une</a:t>
            </a:r>
            <a:r>
              <a:rPr lang="en-GB" sz="2000" dirty="0" smtClean="0">
                <a:latin typeface="Comic Sans MS" panose="030F0702030302020204" pitchFamily="66" charset="0"/>
              </a:rPr>
              <a:t> part et “</a:t>
            </a:r>
            <a:r>
              <a:rPr lang="en-GB" sz="2000" dirty="0" err="1" smtClean="0">
                <a:latin typeface="Comic Sans MS" panose="030F0702030302020204" pitchFamily="66" charset="0"/>
              </a:rPr>
              <a:t>stades</a:t>
            </a:r>
            <a:r>
              <a:rPr lang="en-GB" sz="2000" dirty="0" smtClean="0">
                <a:latin typeface="Comic Sans MS" panose="030F0702030302020204" pitchFamily="66" charset="0"/>
              </a:rPr>
              <a:t>” de </a:t>
            </a:r>
            <a:r>
              <a:rPr lang="en-GB" sz="2000" dirty="0" err="1" smtClean="0">
                <a:latin typeface="Comic Sans MS" panose="030F0702030302020204" pitchFamily="66" charset="0"/>
              </a:rPr>
              <a:t>développement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d’autre</a:t>
            </a:r>
            <a:r>
              <a:rPr lang="en-GB" sz="2000" dirty="0" smtClean="0">
                <a:latin typeface="Comic Sans MS" panose="030F0702030302020204" pitchFamily="66" charset="0"/>
              </a:rPr>
              <a:t> part </a:t>
            </a:r>
            <a:r>
              <a:rPr lang="en-GB" sz="2000" dirty="0" err="1" smtClean="0">
                <a:latin typeface="Comic Sans MS" panose="030F0702030302020204" pitchFamily="66" charset="0"/>
              </a:rPr>
              <a:t>sont</a:t>
            </a:r>
            <a:r>
              <a:rPr lang="en-GB" sz="2000" dirty="0" smtClean="0">
                <a:latin typeface="Comic Sans MS" panose="030F0702030302020204" pitchFamily="66" charset="0"/>
              </a:rPr>
              <a:t> beaucoup </a:t>
            </a:r>
            <a:r>
              <a:rPr lang="en-GB" sz="2000" dirty="0" err="1" smtClean="0">
                <a:latin typeface="Comic Sans MS" panose="030F0702030302020204" pitchFamily="66" charset="0"/>
              </a:rPr>
              <a:t>moins</a:t>
            </a:r>
            <a:r>
              <a:rPr lang="en-GB" sz="2000" dirty="0" smtClean="0">
                <a:latin typeface="Comic Sans MS" panose="030F0702030302020204" pitchFamily="66" charset="0"/>
              </a:rPr>
              <a:t> stables que les relations avec la </a:t>
            </a:r>
            <a:r>
              <a:rPr lang="en-GB" sz="2000" dirty="0" err="1" smtClean="0">
                <a:latin typeface="Comic Sans MS" panose="030F0702030302020204" pitchFamily="66" charset="0"/>
              </a:rPr>
              <a:t>biomasse</a:t>
            </a:r>
            <a:r>
              <a:rPr lang="en-GB" sz="2000" dirty="0" smtClean="0">
                <a:latin typeface="Comic Sans MS" panose="030F0702030302020204" pitchFamily="66" charset="0"/>
              </a:rPr>
              <a:t>…(</a:t>
            </a:r>
            <a:r>
              <a:rPr lang="en-GB" sz="2000" dirty="0" err="1" smtClean="0">
                <a:latin typeface="Comic Sans MS" panose="030F0702030302020204" pitchFamily="66" charset="0"/>
              </a:rPr>
              <a:t>Ratjen</a:t>
            </a:r>
            <a:r>
              <a:rPr lang="en-GB" sz="2000" dirty="0" smtClean="0">
                <a:latin typeface="Comic Sans MS" panose="030F0702030302020204" pitchFamily="66" charset="0"/>
              </a:rPr>
              <a:t> et al. sous </a:t>
            </a:r>
            <a:r>
              <a:rPr lang="en-GB" sz="2000" dirty="0" err="1" smtClean="0">
                <a:latin typeface="Comic Sans MS" panose="030F0702030302020204" pitchFamily="66" charset="0"/>
              </a:rPr>
              <a:t>presse</a:t>
            </a:r>
            <a:r>
              <a:rPr lang="en-GB" sz="2000" dirty="0" smtClean="0">
                <a:latin typeface="Comic Sans MS" panose="030F0702030302020204" pitchFamily="66" charset="0"/>
              </a:rPr>
              <a:t>).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Comment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expliquer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alors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le fait que le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développement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des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tiges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(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tissus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soutien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pauvres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N)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n’influe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pas sur la dilution de N?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354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35496" y="0"/>
            <a:ext cx="8928992" cy="6482953"/>
            <a:chOff x="35496" y="0"/>
            <a:chExt cx="8928992" cy="6482953"/>
          </a:xfrm>
        </p:grpSpPr>
        <p:cxnSp>
          <p:nvCxnSpPr>
            <p:cNvPr id="3" name="Connecteur droit avec flèche 2"/>
            <p:cNvCxnSpPr/>
            <p:nvPr/>
          </p:nvCxnSpPr>
          <p:spPr>
            <a:xfrm>
              <a:off x="1331640" y="5805264"/>
              <a:ext cx="7416824" cy="360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avec flèche 5"/>
            <p:cNvCxnSpPr/>
            <p:nvPr/>
          </p:nvCxnSpPr>
          <p:spPr>
            <a:xfrm flipV="1">
              <a:off x="1331640" y="692696"/>
              <a:ext cx="0" cy="51125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orme libre 7"/>
            <p:cNvSpPr/>
            <p:nvPr/>
          </p:nvSpPr>
          <p:spPr>
            <a:xfrm>
              <a:off x="1950720" y="995680"/>
              <a:ext cx="6441440" cy="3585448"/>
            </a:xfrm>
            <a:custGeom>
              <a:avLst/>
              <a:gdLst>
                <a:gd name="connsiteX0" fmla="*/ 0 w 6441440"/>
                <a:gd name="connsiteY0" fmla="*/ 0 h 4084320"/>
                <a:gd name="connsiteX1" fmla="*/ 345440 w 6441440"/>
                <a:gd name="connsiteY1" fmla="*/ 711200 h 4084320"/>
                <a:gd name="connsiteX2" fmla="*/ 995680 w 6441440"/>
                <a:gd name="connsiteY2" fmla="*/ 1666240 h 4084320"/>
                <a:gd name="connsiteX3" fmla="*/ 2072640 w 6441440"/>
                <a:gd name="connsiteY3" fmla="*/ 2580640 h 4084320"/>
                <a:gd name="connsiteX4" fmla="*/ 3210560 w 6441440"/>
                <a:gd name="connsiteY4" fmla="*/ 3210560 h 4084320"/>
                <a:gd name="connsiteX5" fmla="*/ 4592320 w 6441440"/>
                <a:gd name="connsiteY5" fmla="*/ 3698240 h 4084320"/>
                <a:gd name="connsiteX6" fmla="*/ 6441440 w 6441440"/>
                <a:gd name="connsiteY6" fmla="*/ 4084320 h 408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41440" h="4084320">
                  <a:moveTo>
                    <a:pt x="0" y="0"/>
                  </a:moveTo>
                  <a:cubicBezTo>
                    <a:pt x="89746" y="216746"/>
                    <a:pt x="179493" y="433493"/>
                    <a:pt x="345440" y="711200"/>
                  </a:cubicBezTo>
                  <a:cubicBezTo>
                    <a:pt x="511387" y="988907"/>
                    <a:pt x="707813" y="1354667"/>
                    <a:pt x="995680" y="1666240"/>
                  </a:cubicBezTo>
                  <a:cubicBezTo>
                    <a:pt x="1283547" y="1977813"/>
                    <a:pt x="1703493" y="2323253"/>
                    <a:pt x="2072640" y="2580640"/>
                  </a:cubicBezTo>
                  <a:cubicBezTo>
                    <a:pt x="2441787" y="2838027"/>
                    <a:pt x="2790613" y="3024293"/>
                    <a:pt x="3210560" y="3210560"/>
                  </a:cubicBezTo>
                  <a:cubicBezTo>
                    <a:pt x="3630507" y="3396827"/>
                    <a:pt x="4053840" y="3552613"/>
                    <a:pt x="4592320" y="3698240"/>
                  </a:cubicBezTo>
                  <a:cubicBezTo>
                    <a:pt x="5130800" y="3843867"/>
                    <a:pt x="5786120" y="3964093"/>
                    <a:pt x="6441440" y="408432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lèche vers le haut 14"/>
            <p:cNvSpPr/>
            <p:nvPr/>
          </p:nvSpPr>
          <p:spPr>
            <a:xfrm>
              <a:off x="4211960" y="4797152"/>
              <a:ext cx="242316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1691680" y="1783181"/>
              <a:ext cx="6761440" cy="3032659"/>
            </a:xfrm>
            <a:custGeom>
              <a:avLst/>
              <a:gdLst>
                <a:gd name="connsiteX0" fmla="*/ 0 w 7112000"/>
                <a:gd name="connsiteY0" fmla="*/ 45619 h 3032659"/>
                <a:gd name="connsiteX1" fmla="*/ 1320800 w 7112000"/>
                <a:gd name="connsiteY1" fmla="*/ 4979 h 3032659"/>
                <a:gd name="connsiteX2" fmla="*/ 2824480 w 7112000"/>
                <a:gd name="connsiteY2" fmla="*/ 126899 h 3032659"/>
                <a:gd name="connsiteX3" fmla="*/ 3860800 w 7112000"/>
                <a:gd name="connsiteY3" fmla="*/ 1122579 h 3032659"/>
                <a:gd name="connsiteX4" fmla="*/ 5364480 w 7112000"/>
                <a:gd name="connsiteY4" fmla="*/ 2260499 h 3032659"/>
                <a:gd name="connsiteX5" fmla="*/ 7112000 w 7112000"/>
                <a:gd name="connsiteY5" fmla="*/ 3032659 h 303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2000" h="3032659">
                  <a:moveTo>
                    <a:pt x="0" y="45619"/>
                  </a:moveTo>
                  <a:cubicBezTo>
                    <a:pt x="425026" y="18525"/>
                    <a:pt x="850053" y="-8568"/>
                    <a:pt x="1320800" y="4979"/>
                  </a:cubicBezTo>
                  <a:cubicBezTo>
                    <a:pt x="1791547" y="18526"/>
                    <a:pt x="2401147" y="-59368"/>
                    <a:pt x="2824480" y="126899"/>
                  </a:cubicBezTo>
                  <a:cubicBezTo>
                    <a:pt x="3247813" y="313166"/>
                    <a:pt x="3437467" y="766979"/>
                    <a:pt x="3860800" y="1122579"/>
                  </a:cubicBezTo>
                  <a:cubicBezTo>
                    <a:pt x="4284133" y="1478179"/>
                    <a:pt x="4822613" y="1942152"/>
                    <a:pt x="5364480" y="2260499"/>
                  </a:cubicBezTo>
                  <a:cubicBezTo>
                    <a:pt x="5906347" y="2578846"/>
                    <a:pt x="6509173" y="2805752"/>
                    <a:pt x="7112000" y="3032659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5496" y="292586"/>
              <a:ext cx="16995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latin typeface="Comic Sans MS" panose="030F0702030302020204" pitchFamily="66" charset="0"/>
                </a:rPr>
                <a:t>LAR=LAI/W</a:t>
              </a:r>
              <a:endParaRPr lang="en-GB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8100392" y="6021288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latin typeface="Comic Sans MS" panose="030F0702030302020204" pitchFamily="66" charset="0"/>
                </a:rPr>
                <a:t>W</a:t>
              </a:r>
              <a:endParaRPr lang="en-GB" sz="2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 flipV="1">
              <a:off x="8748464" y="692696"/>
              <a:ext cx="0" cy="511256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flipV="1">
              <a:off x="8964488" y="0"/>
              <a:ext cx="0" cy="57755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8082770" y="116632"/>
              <a:ext cx="737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F/W</a:t>
              </a:r>
              <a:endParaRPr lang="en-GB" sz="20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7985241" y="764704"/>
              <a:ext cx="6912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solidFill>
                    <a:schemeClr val="accent1"/>
                  </a:solidFill>
                  <a:latin typeface="Comic Sans MS" panose="030F0702030302020204" pitchFamily="66" charset="0"/>
                </a:rPr>
                <a:t>SLA</a:t>
              </a:r>
              <a:endParaRPr lang="en-GB" sz="2000" b="1" dirty="0">
                <a:solidFill>
                  <a:schemeClr val="accent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" name="Forme libre 4"/>
            <p:cNvSpPr/>
            <p:nvPr/>
          </p:nvSpPr>
          <p:spPr>
            <a:xfrm>
              <a:off x="1950720" y="1052736"/>
              <a:ext cx="6502400" cy="3326609"/>
            </a:xfrm>
            <a:custGeom>
              <a:avLst/>
              <a:gdLst>
                <a:gd name="connsiteX0" fmla="*/ 0 w 6746240"/>
                <a:gd name="connsiteY0" fmla="*/ 0 h 3221105"/>
                <a:gd name="connsiteX1" fmla="*/ 894080 w 6746240"/>
                <a:gd name="connsiteY1" fmla="*/ 1625600 h 3221105"/>
                <a:gd name="connsiteX2" fmla="*/ 2621280 w 6746240"/>
                <a:gd name="connsiteY2" fmla="*/ 3068320 h 3221105"/>
                <a:gd name="connsiteX3" fmla="*/ 6746240 w 6746240"/>
                <a:gd name="connsiteY3" fmla="*/ 3108960 h 322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46240" h="3221105">
                  <a:moveTo>
                    <a:pt x="0" y="0"/>
                  </a:moveTo>
                  <a:cubicBezTo>
                    <a:pt x="228600" y="557106"/>
                    <a:pt x="457200" y="1114213"/>
                    <a:pt x="894080" y="1625600"/>
                  </a:cubicBezTo>
                  <a:cubicBezTo>
                    <a:pt x="1330960" y="2136987"/>
                    <a:pt x="1645920" y="2821093"/>
                    <a:pt x="2621280" y="3068320"/>
                  </a:cubicBezTo>
                  <a:cubicBezTo>
                    <a:pt x="3596640" y="3315547"/>
                    <a:pt x="5171440" y="3212253"/>
                    <a:pt x="6746240" y="310896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635896" y="5949280"/>
              <a:ext cx="13981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Montaison</a:t>
              </a:r>
              <a:endParaRPr lang="en-GB" sz="20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006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/>
          <p:cNvGrpSpPr/>
          <p:nvPr/>
        </p:nvGrpSpPr>
        <p:grpSpPr>
          <a:xfrm>
            <a:off x="3347864" y="57398"/>
            <a:ext cx="5789060" cy="3659634"/>
            <a:chOff x="3347864" y="57398"/>
            <a:chExt cx="5789060" cy="3659634"/>
          </a:xfrm>
        </p:grpSpPr>
        <p:grpSp>
          <p:nvGrpSpPr>
            <p:cNvPr id="29" name="Groupe 28"/>
            <p:cNvGrpSpPr/>
            <p:nvPr/>
          </p:nvGrpSpPr>
          <p:grpSpPr>
            <a:xfrm>
              <a:off x="3347864" y="57398"/>
              <a:ext cx="5676121" cy="3659634"/>
              <a:chOff x="3429389" y="1497558"/>
              <a:chExt cx="5676121" cy="3659634"/>
            </a:xfrm>
          </p:grpSpPr>
          <p:cxnSp>
            <p:nvCxnSpPr>
              <p:cNvPr id="3" name="Connecteur droit avec flèche 2"/>
              <p:cNvCxnSpPr/>
              <p:nvPr/>
            </p:nvCxnSpPr>
            <p:spPr>
              <a:xfrm>
                <a:off x="4932040" y="4797152"/>
                <a:ext cx="3384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cteur droit avec flèche 5"/>
              <p:cNvCxnSpPr/>
              <p:nvPr/>
            </p:nvCxnSpPr>
            <p:spPr>
              <a:xfrm flipV="1">
                <a:off x="4932040" y="1916832"/>
                <a:ext cx="0" cy="28803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orme libre 8"/>
              <p:cNvSpPr/>
              <p:nvPr/>
            </p:nvSpPr>
            <p:spPr>
              <a:xfrm>
                <a:off x="4958080" y="2377440"/>
                <a:ext cx="2885440" cy="2377440"/>
              </a:xfrm>
              <a:custGeom>
                <a:avLst/>
                <a:gdLst>
                  <a:gd name="connsiteX0" fmla="*/ 0 w 2885440"/>
                  <a:gd name="connsiteY0" fmla="*/ 2377440 h 2377440"/>
                  <a:gd name="connsiteX1" fmla="*/ 508000 w 2885440"/>
                  <a:gd name="connsiteY1" fmla="*/ 2255520 h 2377440"/>
                  <a:gd name="connsiteX2" fmla="*/ 1178560 w 2885440"/>
                  <a:gd name="connsiteY2" fmla="*/ 1910080 h 2377440"/>
                  <a:gd name="connsiteX3" fmla="*/ 1910080 w 2885440"/>
                  <a:gd name="connsiteY3" fmla="*/ 1198880 h 2377440"/>
                  <a:gd name="connsiteX4" fmla="*/ 2885440 w 2885440"/>
                  <a:gd name="connsiteY4" fmla="*/ 0 h 237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5440" h="2377440">
                    <a:moveTo>
                      <a:pt x="0" y="2377440"/>
                    </a:moveTo>
                    <a:cubicBezTo>
                      <a:pt x="155786" y="2355426"/>
                      <a:pt x="311573" y="2333413"/>
                      <a:pt x="508000" y="2255520"/>
                    </a:cubicBezTo>
                    <a:cubicBezTo>
                      <a:pt x="704427" y="2177627"/>
                      <a:pt x="944880" y="2086187"/>
                      <a:pt x="1178560" y="1910080"/>
                    </a:cubicBezTo>
                    <a:cubicBezTo>
                      <a:pt x="1412240" y="1733973"/>
                      <a:pt x="1625600" y="1517227"/>
                      <a:pt x="1910080" y="1198880"/>
                    </a:cubicBezTo>
                    <a:cubicBezTo>
                      <a:pt x="2194560" y="880533"/>
                      <a:pt x="2540000" y="440266"/>
                      <a:pt x="2885440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5278426" y="435581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</a:t>
                </a:r>
                <a:endParaRPr lang="en-GB" dirty="0"/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5652120" y="421179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2</a:t>
                </a:r>
                <a:endParaRPr lang="en-GB" dirty="0"/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6084168" y="392376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3</a:t>
                </a:r>
                <a:endParaRPr lang="en-GB" dirty="0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6502562" y="349171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4</a:t>
                </a:r>
                <a:endParaRPr lang="en-GB" dirty="0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6948264" y="2924944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…</a:t>
                </a:r>
                <a:endParaRPr lang="en-GB" dirty="0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7690273" y="2051556"/>
                <a:ext cx="333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7380312" y="2708920"/>
                <a:ext cx="566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N+1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6948264" y="3284984"/>
                <a:ext cx="566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N+2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9" name="Connecteur droit avec flèche 18"/>
              <p:cNvCxnSpPr/>
              <p:nvPr/>
            </p:nvCxnSpPr>
            <p:spPr>
              <a:xfrm flipV="1">
                <a:off x="6804248" y="2051556"/>
                <a:ext cx="859154" cy="12048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avec flèche 21"/>
              <p:cNvCxnSpPr/>
              <p:nvPr/>
            </p:nvCxnSpPr>
            <p:spPr>
              <a:xfrm flipH="1">
                <a:off x="7119946" y="2420888"/>
                <a:ext cx="1196470" cy="144016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lèche vers le haut 25"/>
              <p:cNvSpPr/>
              <p:nvPr/>
            </p:nvSpPr>
            <p:spPr>
              <a:xfrm>
                <a:off x="7740352" y="3789040"/>
                <a:ext cx="242316" cy="978408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6228184" y="4787860"/>
                <a:ext cx="28773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/>
                  <a:t>Taille</a:t>
                </a:r>
                <a:r>
                  <a:rPr lang="en-GB" dirty="0" smtClean="0"/>
                  <a:t> des </a:t>
                </a:r>
                <a:r>
                  <a:rPr lang="en-GB" dirty="0" err="1" smtClean="0"/>
                  <a:t>feuilles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successives</a:t>
                </a:r>
                <a:endParaRPr lang="en-GB" dirty="0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3429389" y="1497558"/>
                <a:ext cx="17050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Masse de la nervure </a:t>
                </a:r>
                <a:r>
                  <a:rPr lang="en-GB" dirty="0" err="1" smtClean="0"/>
                  <a:t>centrale</a:t>
                </a:r>
                <a:endParaRPr lang="en-GB" dirty="0"/>
              </a:p>
            </p:txBody>
          </p:sp>
        </p:grpSp>
        <p:sp>
          <p:nvSpPr>
            <p:cNvPr id="30" name="ZoneTexte 29"/>
            <p:cNvSpPr txBox="1"/>
            <p:nvPr/>
          </p:nvSpPr>
          <p:spPr>
            <a:xfrm>
              <a:off x="7942494" y="2668270"/>
              <a:ext cx="1194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FF0000"/>
                  </a:solidFill>
                </a:rPr>
                <a:t>Montaison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107504" y="1124744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Avant la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montaison</a:t>
            </a:r>
            <a:r>
              <a:rPr lang="en-GB" sz="2000" dirty="0" smtClean="0">
                <a:latin typeface="Comic Sans MS" panose="030F0702030302020204" pitchFamily="66" charset="0"/>
              </a:rPr>
              <a:t>, le SLA des </a:t>
            </a:r>
            <a:r>
              <a:rPr lang="en-GB" sz="2000" dirty="0" err="1" smtClean="0">
                <a:latin typeface="Comic Sans MS" panose="030F0702030302020204" pitchFamily="66" charset="0"/>
              </a:rPr>
              <a:t>feuilles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succesives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diminue</a:t>
            </a:r>
            <a:r>
              <a:rPr lang="en-GB" sz="2000" dirty="0" smtClean="0">
                <a:latin typeface="Comic Sans MS" panose="030F0702030302020204" pitchFamily="66" charset="0"/>
              </a:rPr>
              <a:t> du fait de </a:t>
            </a:r>
            <a:r>
              <a:rPr lang="en-GB" sz="2000" dirty="0" err="1" smtClean="0">
                <a:latin typeface="Comic Sans MS" panose="030F0702030302020204" pitchFamily="66" charset="0"/>
              </a:rPr>
              <a:t>leur</a:t>
            </a:r>
            <a:r>
              <a:rPr lang="en-GB" sz="2000" dirty="0" smtClean="0">
                <a:latin typeface="Comic Sans MS" panose="030F0702030302020204" pitchFamily="66" charset="0"/>
              </a:rPr>
              <a:t> augmentation de </a:t>
            </a:r>
            <a:r>
              <a:rPr lang="en-GB" sz="2000" dirty="0" err="1" smtClean="0">
                <a:latin typeface="Comic Sans MS" panose="030F0702030302020204" pitchFamily="66" charset="0"/>
              </a:rPr>
              <a:t>taille</a:t>
            </a:r>
            <a:r>
              <a:rPr lang="en-GB" sz="2000" dirty="0" smtClean="0">
                <a:latin typeface="Comic Sans MS" panose="030F0702030302020204" pitchFamily="66" charset="0"/>
              </a:rPr>
              <a:t> et de la </a:t>
            </a:r>
            <a:r>
              <a:rPr lang="en-GB" sz="2000" dirty="0" err="1" smtClean="0">
                <a:latin typeface="Comic Sans MS" panose="030F0702030302020204" pitchFamily="66" charset="0"/>
              </a:rPr>
              <a:t>nécessité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d’incorporer</a:t>
            </a:r>
            <a:r>
              <a:rPr lang="en-GB" sz="2000" dirty="0" smtClean="0">
                <a:latin typeface="Comic Sans MS" panose="030F0702030302020204" pitchFamily="66" charset="0"/>
              </a:rPr>
              <a:t> des </a:t>
            </a:r>
            <a:r>
              <a:rPr lang="en-GB" sz="2000" dirty="0" err="1" smtClean="0">
                <a:latin typeface="Comic Sans MS" panose="030F0702030302020204" pitchFamily="66" charset="0"/>
              </a:rPr>
              <a:t>tissus</a:t>
            </a:r>
            <a:r>
              <a:rPr lang="en-GB" sz="2000" dirty="0" smtClean="0">
                <a:latin typeface="Comic Sans MS" panose="030F0702030302020204" pitchFamily="66" charset="0"/>
              </a:rPr>
              <a:t> de </a:t>
            </a:r>
            <a:r>
              <a:rPr lang="en-GB" sz="2000" dirty="0" err="1" smtClean="0">
                <a:latin typeface="Comic Sans MS" panose="030F0702030302020204" pitchFamily="66" charset="0"/>
              </a:rPr>
              <a:t>soutien</a:t>
            </a:r>
            <a:r>
              <a:rPr lang="en-GB" sz="2000" dirty="0" smtClean="0">
                <a:latin typeface="Comic Sans MS" panose="030F0702030302020204" pitchFamily="66" charset="0"/>
              </a:rPr>
              <a:t> pour </a:t>
            </a:r>
            <a:r>
              <a:rPr lang="en-GB" sz="2000" dirty="0" err="1" smtClean="0">
                <a:latin typeface="Comic Sans MS" panose="030F0702030302020204" pitchFamily="66" charset="0"/>
              </a:rPr>
              <a:t>qu’elles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aient</a:t>
            </a:r>
            <a:r>
              <a:rPr lang="en-GB" sz="2000" dirty="0" smtClean="0">
                <a:latin typeface="Comic Sans MS" panose="030F0702030302020204" pitchFamily="66" charset="0"/>
              </a:rPr>
              <a:t> un port </a:t>
            </a:r>
            <a:r>
              <a:rPr lang="en-GB" sz="2000" dirty="0" err="1" smtClean="0">
                <a:latin typeface="Comic Sans MS" panose="030F0702030302020204" pitchFamily="66" charset="0"/>
              </a:rPr>
              <a:t>dressé</a:t>
            </a:r>
            <a:r>
              <a:rPr lang="en-GB" sz="2000" dirty="0" smtClean="0">
                <a:latin typeface="Comic Sans MS" panose="030F0702030302020204" pitchFamily="66" charset="0"/>
              </a:rPr>
              <a:t> pour </a:t>
            </a:r>
            <a:r>
              <a:rPr lang="en-GB" sz="2000" dirty="0" err="1" smtClean="0">
                <a:latin typeface="Comic Sans MS" panose="030F0702030302020204" pitchFamily="66" charset="0"/>
              </a:rPr>
              <a:t>atteindre</a:t>
            </a:r>
            <a:r>
              <a:rPr lang="en-GB" sz="2000" dirty="0" smtClean="0">
                <a:latin typeface="Comic Sans MS" panose="030F0702030302020204" pitchFamily="66" charset="0"/>
              </a:rPr>
              <a:t> la lumière…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07504" y="3789040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Comic Sans MS" panose="030F0702030302020204" pitchFamily="66" charset="0"/>
              </a:rPr>
              <a:t>Lors</a:t>
            </a:r>
            <a:r>
              <a:rPr lang="en-GB" sz="2000" b="1" dirty="0" smtClean="0">
                <a:latin typeface="Comic Sans MS" panose="030F0702030302020204" pitchFamily="66" charset="0"/>
              </a:rPr>
              <a:t> de la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montaison</a:t>
            </a:r>
            <a:r>
              <a:rPr lang="en-GB" sz="2000" dirty="0" smtClean="0">
                <a:latin typeface="Comic Sans MS" panose="030F0702030302020204" pitchFamily="66" charset="0"/>
              </a:rPr>
              <a:t>,  la </a:t>
            </a:r>
            <a:r>
              <a:rPr lang="en-GB" sz="2000" dirty="0" err="1" smtClean="0">
                <a:latin typeface="Comic Sans MS" panose="030F0702030302020204" pitchFamily="66" charset="0"/>
              </a:rPr>
              <a:t>taille</a:t>
            </a:r>
            <a:r>
              <a:rPr lang="en-GB" sz="2000" dirty="0" smtClean="0">
                <a:latin typeface="Comic Sans MS" panose="030F0702030302020204" pitchFamily="66" charset="0"/>
              </a:rPr>
              <a:t> des </a:t>
            </a:r>
            <a:r>
              <a:rPr lang="en-GB" sz="2000" dirty="0" err="1" smtClean="0">
                <a:latin typeface="Comic Sans MS" panose="030F0702030302020204" pitchFamily="66" charset="0"/>
              </a:rPr>
              <a:t>feuilles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successives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diminue</a:t>
            </a:r>
            <a:r>
              <a:rPr lang="en-GB" sz="2000" dirty="0" smtClean="0">
                <a:latin typeface="Comic Sans MS" panose="030F0702030302020204" pitchFamily="66" charset="0"/>
              </a:rPr>
              <a:t> et </a:t>
            </a:r>
            <a:r>
              <a:rPr lang="en-GB" sz="2000" dirty="0" err="1" smtClean="0">
                <a:latin typeface="Comic Sans MS" panose="030F0702030302020204" pitchFamily="66" charset="0"/>
              </a:rPr>
              <a:t>leur</a:t>
            </a:r>
            <a:r>
              <a:rPr lang="en-GB" sz="2000" dirty="0" smtClean="0">
                <a:latin typeface="Comic Sans MS" panose="030F0702030302020204" pitchFamily="66" charset="0"/>
              </a:rPr>
              <a:t> SLA se stabilise. </a:t>
            </a:r>
            <a:r>
              <a:rPr lang="en-GB" sz="2000" dirty="0">
                <a:latin typeface="Comic Sans MS" panose="030F0702030302020204" pitchFamily="66" charset="0"/>
              </a:rPr>
              <a:t>L</a:t>
            </a:r>
            <a:r>
              <a:rPr lang="en-GB" sz="2000" dirty="0" smtClean="0">
                <a:latin typeface="Comic Sans MS" panose="030F0702030302020204" pitchFamily="66" charset="0"/>
              </a:rPr>
              <a:t>es </a:t>
            </a:r>
            <a:r>
              <a:rPr lang="en-GB" sz="2000" dirty="0" err="1" smtClean="0">
                <a:latin typeface="Comic Sans MS" panose="030F0702030302020204" pitchFamily="66" charset="0"/>
              </a:rPr>
              <a:t>tissus</a:t>
            </a:r>
            <a:r>
              <a:rPr lang="en-GB" sz="2000" dirty="0" smtClean="0">
                <a:latin typeface="Comic Sans MS" panose="030F0702030302020204" pitchFamily="66" charset="0"/>
              </a:rPr>
              <a:t> de </a:t>
            </a:r>
            <a:r>
              <a:rPr lang="en-GB" sz="2000" dirty="0" err="1" smtClean="0">
                <a:latin typeface="Comic Sans MS" panose="030F0702030302020204" pitchFamily="66" charset="0"/>
              </a:rPr>
              <a:t>soutien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nécessaires</a:t>
            </a:r>
            <a:r>
              <a:rPr lang="en-GB" sz="2000" dirty="0" smtClean="0">
                <a:latin typeface="Comic Sans MS" panose="030F0702030302020204" pitchFamily="66" charset="0"/>
              </a:rPr>
              <a:t> à </a:t>
            </a:r>
            <a:r>
              <a:rPr lang="en-GB" sz="2000" dirty="0" err="1" smtClean="0">
                <a:latin typeface="Comic Sans MS" panose="030F0702030302020204" pitchFamily="66" charset="0"/>
              </a:rPr>
              <a:t>leur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positionnement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dans</a:t>
            </a:r>
            <a:r>
              <a:rPr lang="en-GB" sz="2000" dirty="0" smtClean="0">
                <a:latin typeface="Comic Sans MS" panose="030F0702030302020204" pitchFamily="66" charset="0"/>
              </a:rPr>
              <a:t> les </a:t>
            </a:r>
            <a:r>
              <a:rPr lang="en-GB" sz="2000" dirty="0" err="1" smtClean="0">
                <a:latin typeface="Comic Sans MS" panose="030F0702030302020204" pitchFamily="66" charset="0"/>
              </a:rPr>
              <a:t>strates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éclairées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sont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alors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investi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dans</a:t>
            </a:r>
            <a:r>
              <a:rPr lang="en-GB" sz="2000" dirty="0" smtClean="0">
                <a:latin typeface="Comic Sans MS" panose="030F0702030302020204" pitchFamily="66" charset="0"/>
              </a:rPr>
              <a:t> la </a:t>
            </a:r>
            <a:r>
              <a:rPr lang="en-GB" sz="2000" dirty="0" err="1" smtClean="0">
                <a:latin typeface="Comic Sans MS" panose="030F0702030302020204" pitchFamily="66" charset="0"/>
              </a:rPr>
              <a:t>croissance</a:t>
            </a:r>
            <a:r>
              <a:rPr lang="en-GB" sz="2000" dirty="0" smtClean="0">
                <a:latin typeface="Comic Sans MS" panose="030F0702030302020204" pitchFamily="66" charset="0"/>
              </a:rPr>
              <a:t> des </a:t>
            </a:r>
            <a:r>
              <a:rPr lang="en-GB" sz="2000" dirty="0" err="1" smtClean="0">
                <a:latin typeface="Comic Sans MS" panose="030F0702030302020204" pitchFamily="66" charset="0"/>
              </a:rPr>
              <a:t>entrenoeuds</a:t>
            </a:r>
            <a:r>
              <a:rPr lang="en-GB" sz="2000" dirty="0" smtClean="0">
                <a:latin typeface="Comic Sans MS" panose="030F0702030302020204" pitchFamily="66" charset="0"/>
              </a:rPr>
              <a:t> des </a:t>
            </a:r>
            <a:r>
              <a:rPr lang="en-GB" sz="2000" dirty="0" err="1" smtClean="0">
                <a:latin typeface="Comic Sans MS" panose="030F0702030302020204" pitchFamily="66" charset="0"/>
              </a:rPr>
              <a:t>tiges</a:t>
            </a:r>
            <a:r>
              <a:rPr lang="en-GB" sz="2000" dirty="0" smtClean="0">
                <a:latin typeface="Comic Sans MS" panose="030F0702030302020204" pitchFamily="66" charset="0"/>
              </a:rPr>
              <a:t>…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95536" y="5445224"/>
            <a:ext cx="8628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Ainsi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il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y a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ajustement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réciproque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entre rapport F/T et SLA au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cours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la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croissance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pour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maintenir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une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isométrie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croissance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Surface/Volume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correspondant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à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une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optimisation de la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captation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lumière et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c’est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donc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le LAR qui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est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la variable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pertinente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796136" y="44624"/>
            <a:ext cx="327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D’après</a:t>
            </a:r>
            <a:r>
              <a:rPr lang="en-GB" i="1" dirty="0" smtClean="0"/>
              <a:t> </a:t>
            </a:r>
            <a:r>
              <a:rPr lang="en-GB" i="1" dirty="0" err="1" smtClean="0"/>
              <a:t>Chartier</a:t>
            </a:r>
            <a:r>
              <a:rPr lang="en-GB" i="1" dirty="0" smtClean="0"/>
              <a:t> et al. non </a:t>
            </a:r>
            <a:r>
              <a:rPr lang="en-GB" i="1" dirty="0" err="1" smtClean="0"/>
              <a:t>publié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5935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905272"/>
            <a:ext cx="7473950" cy="598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3148" y="44624"/>
            <a:ext cx="9045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Il </a:t>
            </a:r>
            <a:r>
              <a:rPr lang="en-GB" sz="2400" dirty="0" err="1" smtClean="0">
                <a:latin typeface="Comic Sans MS" panose="030F0702030302020204" pitchFamily="66" charset="0"/>
              </a:rPr>
              <a:t>est</a:t>
            </a:r>
            <a:r>
              <a:rPr lang="en-GB" sz="2400" dirty="0" smtClean="0">
                <a:latin typeface="Comic Sans MS" panose="030F0702030302020204" pitchFamily="66" charset="0"/>
              </a:rPr>
              <a:t> possible de </a:t>
            </a:r>
            <a:r>
              <a:rPr lang="en-GB" sz="2400" dirty="0" err="1" smtClean="0">
                <a:latin typeface="Comic Sans MS" panose="030F0702030302020204" pitchFamily="66" charset="0"/>
              </a:rPr>
              <a:t>déterminer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une</a:t>
            </a:r>
            <a:r>
              <a:rPr lang="en-GB" sz="2400" dirty="0" smtClean="0">
                <a:latin typeface="Comic Sans MS" panose="030F0702030302020204" pitchFamily="66" charset="0"/>
              </a:rPr>
              <a:t> “</a:t>
            </a:r>
            <a:r>
              <a:rPr lang="en-GB" sz="2400" dirty="0" err="1" smtClean="0">
                <a:latin typeface="Comic Sans MS" panose="030F0702030302020204" pitchFamily="66" charset="0"/>
              </a:rPr>
              <a:t>courbe</a:t>
            </a:r>
            <a:r>
              <a:rPr lang="en-GB" sz="2400" dirty="0" smtClean="0">
                <a:latin typeface="Comic Sans MS" panose="030F0702030302020204" pitchFamily="66" charset="0"/>
              </a:rPr>
              <a:t> de dilution critique” </a:t>
            </a:r>
            <a:r>
              <a:rPr lang="en-GB" sz="2400" dirty="0" err="1" smtClean="0">
                <a:latin typeface="Comic Sans MS" panose="030F0702030302020204" pitchFamily="66" charset="0"/>
              </a:rPr>
              <a:t>correspondant</a:t>
            </a:r>
            <a:r>
              <a:rPr lang="en-GB" sz="2400" dirty="0" smtClean="0">
                <a:latin typeface="Comic Sans MS" panose="030F0702030302020204" pitchFamily="66" charset="0"/>
              </a:rPr>
              <a:t> au minimum de N% pour </a:t>
            </a:r>
            <a:r>
              <a:rPr lang="en-GB" sz="2400" dirty="0" err="1" smtClean="0">
                <a:latin typeface="Comic Sans MS" panose="030F0702030302020204" pitchFamily="66" charset="0"/>
              </a:rPr>
              <a:t>atteindre</a:t>
            </a:r>
            <a:r>
              <a:rPr lang="en-GB" sz="2400" dirty="0" smtClean="0">
                <a:latin typeface="Comic Sans MS" panose="030F0702030302020204" pitchFamily="66" charset="0"/>
              </a:rPr>
              <a:t> le maximum de </a:t>
            </a:r>
            <a:r>
              <a:rPr lang="en-GB" sz="2400" dirty="0" err="1" smtClean="0">
                <a:latin typeface="Comic Sans MS" panose="030F0702030302020204" pitchFamily="66" charset="0"/>
              </a:rPr>
              <a:t>biomasse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84168" y="6453336"/>
            <a:ext cx="2678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D’après</a:t>
            </a:r>
            <a:r>
              <a:rPr lang="en-GB" dirty="0" smtClean="0"/>
              <a:t> </a:t>
            </a:r>
            <a:r>
              <a:rPr lang="en-GB" dirty="0" err="1" smtClean="0"/>
              <a:t>Justes</a:t>
            </a:r>
            <a:r>
              <a:rPr lang="en-GB" dirty="0" smtClean="0"/>
              <a:t> et al. 1994)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18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46" y="2107704"/>
            <a:ext cx="2748998" cy="67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54" y="4217069"/>
            <a:ext cx="2787098" cy="72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9552" y="980728"/>
            <a:ext cx="835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“</a:t>
            </a:r>
            <a:r>
              <a:rPr lang="en-GB" sz="2400" b="1" dirty="0" err="1" smtClean="0">
                <a:latin typeface="Comic Sans MS" panose="030F0702030302020204" pitchFamily="66" charset="0"/>
              </a:rPr>
              <a:t>Courbe</a:t>
            </a:r>
            <a:r>
              <a:rPr lang="en-GB" sz="2400" b="1" dirty="0" smtClean="0">
                <a:latin typeface="Comic Sans MS" panose="030F0702030302020204" pitchFamily="66" charset="0"/>
              </a:rPr>
              <a:t> de dilution de N critique”</a:t>
            </a:r>
            <a:r>
              <a:rPr lang="en-GB" sz="2400" dirty="0" smtClean="0">
                <a:latin typeface="Comic Sans MS" panose="030F0702030302020204" pitchFamily="66" charset="0"/>
              </a:rPr>
              <a:t>: Minimum de </a:t>
            </a:r>
            <a:r>
              <a:rPr lang="en-GB" sz="2400" dirty="0" err="1" smtClean="0">
                <a:latin typeface="Comic Sans MS" panose="030F0702030302020204" pitchFamily="66" charset="0"/>
              </a:rPr>
              <a:t>teneur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en</a:t>
            </a:r>
            <a:r>
              <a:rPr lang="en-GB" sz="2400" dirty="0" smtClean="0">
                <a:latin typeface="Comic Sans MS" panose="030F0702030302020204" pitchFamily="66" charset="0"/>
              </a:rPr>
              <a:t> N (</a:t>
            </a:r>
            <a:r>
              <a:rPr lang="en-GB" sz="2400" dirty="0" err="1" smtClean="0">
                <a:latin typeface="Comic Sans MS" panose="030F0702030302020204" pitchFamily="66" charset="0"/>
              </a:rPr>
              <a:t>N%c</a:t>
            </a:r>
            <a:r>
              <a:rPr lang="en-GB" sz="2400" dirty="0" smtClean="0">
                <a:latin typeface="Comic Sans MS" panose="030F0702030302020204" pitchFamily="66" charset="0"/>
              </a:rPr>
              <a:t>) pour </a:t>
            </a:r>
            <a:r>
              <a:rPr lang="en-GB" sz="2400" dirty="0" err="1" smtClean="0">
                <a:latin typeface="Comic Sans MS" panose="030F0702030302020204" pitchFamily="66" charset="0"/>
              </a:rPr>
              <a:t>obtenir</a:t>
            </a:r>
            <a:r>
              <a:rPr lang="en-GB" sz="2400" dirty="0" smtClean="0">
                <a:latin typeface="Comic Sans MS" panose="030F0702030302020204" pitchFamily="66" charset="0"/>
              </a:rPr>
              <a:t> le maximum de </a:t>
            </a:r>
            <a:r>
              <a:rPr lang="en-GB" sz="2400" dirty="0" err="1" smtClean="0">
                <a:latin typeface="Comic Sans MS" panose="030F0702030302020204" pitchFamily="66" charset="0"/>
              </a:rPr>
              <a:t>biomasse</a:t>
            </a:r>
            <a:r>
              <a:rPr lang="en-GB" sz="2400" dirty="0" smtClean="0">
                <a:latin typeface="Comic Sans MS" panose="030F0702030302020204" pitchFamily="66" charset="0"/>
              </a:rPr>
              <a:t> (W):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7583" y="3212976"/>
            <a:ext cx="8064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“</a:t>
            </a:r>
            <a:r>
              <a:rPr lang="en-GB" sz="2400" b="1" dirty="0" err="1" smtClean="0">
                <a:latin typeface="Comic Sans MS" panose="030F0702030302020204" pitchFamily="66" charset="0"/>
              </a:rPr>
              <a:t>Demande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en</a:t>
            </a:r>
            <a:r>
              <a:rPr lang="en-GB" sz="2400" b="1" dirty="0" smtClean="0">
                <a:latin typeface="Comic Sans MS" panose="030F0702030302020204" pitchFamily="66" charset="0"/>
              </a:rPr>
              <a:t> N critique”: </a:t>
            </a:r>
            <a:r>
              <a:rPr lang="en-GB" sz="2400" dirty="0" smtClean="0">
                <a:latin typeface="Comic Sans MS" panose="030F0702030302020204" pitchFamily="66" charset="0"/>
              </a:rPr>
              <a:t>Minimum de </a:t>
            </a:r>
            <a:r>
              <a:rPr lang="en-GB" sz="2400" dirty="0" err="1" smtClean="0">
                <a:latin typeface="Comic Sans MS" panose="030F0702030302020204" pitchFamily="66" charset="0"/>
              </a:rPr>
              <a:t>prélèvement</a:t>
            </a:r>
            <a:r>
              <a:rPr lang="en-GB" sz="2400" dirty="0" smtClean="0">
                <a:latin typeface="Comic Sans MS" panose="030F0702030302020204" pitchFamily="66" charset="0"/>
              </a:rPr>
              <a:t> de N (</a:t>
            </a:r>
            <a:r>
              <a:rPr lang="en-GB" sz="2400" dirty="0" err="1" smtClean="0">
                <a:latin typeface="Comic Sans MS" panose="030F0702030302020204" pitchFamily="66" charset="0"/>
              </a:rPr>
              <a:t>Nuc</a:t>
            </a:r>
            <a:r>
              <a:rPr lang="en-GB" sz="2400" dirty="0" smtClean="0">
                <a:latin typeface="Comic Sans MS" panose="030F0702030302020204" pitchFamily="66" charset="0"/>
              </a:rPr>
              <a:t>) pour </a:t>
            </a:r>
            <a:r>
              <a:rPr lang="en-GB" sz="2400" dirty="0" err="1" smtClean="0">
                <a:latin typeface="Comic Sans MS" panose="030F0702030302020204" pitchFamily="66" charset="0"/>
              </a:rPr>
              <a:t>obtenir</a:t>
            </a:r>
            <a:r>
              <a:rPr lang="en-GB" sz="2400" dirty="0" smtClean="0">
                <a:latin typeface="Comic Sans MS" panose="030F0702030302020204" pitchFamily="66" charset="0"/>
              </a:rPr>
              <a:t> le maximum de </a:t>
            </a:r>
            <a:r>
              <a:rPr lang="en-GB" sz="2400" dirty="0" err="1" smtClean="0">
                <a:latin typeface="Comic Sans MS" panose="030F0702030302020204" pitchFamily="66" charset="0"/>
              </a:rPr>
              <a:t>biomasse</a:t>
            </a:r>
            <a:r>
              <a:rPr lang="en-GB" sz="2400" dirty="0" smtClean="0">
                <a:latin typeface="Comic Sans MS" panose="030F0702030302020204" pitchFamily="66" charset="0"/>
              </a:rPr>
              <a:t> (W):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5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260648"/>
            <a:ext cx="7704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>
                <a:latin typeface="Comic Sans MS" panose="030F0702030302020204" pitchFamily="66" charset="0"/>
              </a:rPr>
              <a:t>Courbes</a:t>
            </a:r>
            <a:r>
              <a:rPr lang="en-GB" sz="3200" b="1" dirty="0" smtClean="0">
                <a:latin typeface="Comic Sans MS" panose="030F0702030302020204" pitchFamily="66" charset="0"/>
              </a:rPr>
              <a:t> de dilution critiques pour les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principales</a:t>
            </a:r>
            <a:r>
              <a:rPr lang="en-GB" sz="3200" b="1" dirty="0" smtClean="0">
                <a:latin typeface="Comic Sans MS" panose="030F0702030302020204" pitchFamily="66" charset="0"/>
              </a:rPr>
              <a:t>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espèces</a:t>
            </a:r>
            <a:r>
              <a:rPr lang="en-GB" sz="3200" b="1" dirty="0" smtClean="0">
                <a:latin typeface="Comic Sans MS" panose="030F0702030302020204" pitchFamily="66" charset="0"/>
              </a:rPr>
              <a:t>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cultivées</a:t>
            </a:r>
            <a:endParaRPr lang="en-GB" sz="32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200" b="1" dirty="0" smtClean="0">
                <a:latin typeface="Comic Sans MS" panose="030F0702030302020204" pitchFamily="66" charset="0"/>
              </a:rPr>
              <a:t>N% =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aW</a:t>
            </a:r>
            <a:r>
              <a:rPr lang="en-GB" sz="3200" b="1" baseline="30000" dirty="0" smtClean="0">
                <a:latin typeface="Comic Sans MS" panose="030F0702030302020204" pitchFamily="66" charset="0"/>
              </a:rPr>
              <a:t>-b</a:t>
            </a:r>
            <a:endParaRPr lang="en-GB" sz="3200" b="1" baseline="30000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2348880"/>
            <a:ext cx="664797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latin typeface="Comic Sans MS" panose="030F0702030302020204" pitchFamily="66" charset="0"/>
              </a:rPr>
              <a:t>Espèces</a:t>
            </a:r>
            <a:r>
              <a:rPr lang="en-GB" sz="2000" dirty="0" smtClean="0">
                <a:latin typeface="Comic Sans MS" panose="030F0702030302020204" pitchFamily="66" charset="0"/>
              </a:rPr>
              <a:t>			a		b	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err="1" smtClean="0">
                <a:latin typeface="Comic Sans MS" panose="030F0702030302020204" pitchFamily="66" charset="0"/>
              </a:rPr>
              <a:t>Graminées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tempérées</a:t>
            </a:r>
            <a:r>
              <a:rPr lang="en-GB" sz="2000" dirty="0" smtClean="0">
                <a:latin typeface="Comic Sans MS" panose="030F0702030302020204" pitchFamily="66" charset="0"/>
              </a:rPr>
              <a:t>		4,8		0.32</a:t>
            </a:r>
          </a:p>
          <a:p>
            <a:r>
              <a:rPr lang="en-GB" sz="2000" dirty="0" err="1" smtClean="0">
                <a:latin typeface="Comic Sans MS" panose="030F0702030302020204" pitchFamily="66" charset="0"/>
              </a:rPr>
              <a:t>Luzerne</a:t>
            </a:r>
            <a:r>
              <a:rPr lang="en-GB" sz="2000" dirty="0" smtClean="0">
                <a:latin typeface="Comic Sans MS" panose="030F0702030302020204" pitchFamily="66" charset="0"/>
              </a:rPr>
              <a:t>			4.8		0,33</a:t>
            </a:r>
          </a:p>
          <a:p>
            <a:r>
              <a:rPr lang="en-GB" sz="2000" dirty="0" err="1" smtClean="0">
                <a:latin typeface="Comic Sans MS" panose="030F0702030302020204" pitchFamily="66" charset="0"/>
              </a:rPr>
              <a:t>Blé</a:t>
            </a:r>
            <a:r>
              <a:rPr lang="en-GB" sz="2000" dirty="0" smtClean="0">
                <a:latin typeface="Comic Sans MS" panose="030F0702030302020204" pitchFamily="66" charset="0"/>
              </a:rPr>
              <a:t>				5,3		0,44</a:t>
            </a:r>
          </a:p>
          <a:p>
            <a:r>
              <a:rPr lang="en-GB" sz="2000" dirty="0" err="1" smtClean="0">
                <a:latin typeface="Comic Sans MS" panose="030F0702030302020204" pitchFamily="66" charset="0"/>
              </a:rPr>
              <a:t>Pois</a:t>
            </a:r>
            <a:r>
              <a:rPr lang="en-GB" sz="2000" dirty="0" smtClean="0">
                <a:latin typeface="Comic Sans MS" panose="030F0702030302020204" pitchFamily="66" charset="0"/>
              </a:rPr>
              <a:t>				5,1		0,32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Colza				4,5		0,25</a:t>
            </a:r>
          </a:p>
          <a:p>
            <a:r>
              <a:rPr lang="en-GB" sz="2000" dirty="0" err="1" smtClean="0">
                <a:latin typeface="Comic Sans MS" panose="030F0702030302020204" pitchFamily="66" charset="0"/>
              </a:rPr>
              <a:t>Riz</a:t>
            </a:r>
            <a:r>
              <a:rPr lang="en-GB" sz="2000" dirty="0" smtClean="0">
                <a:latin typeface="Comic Sans MS" panose="030F0702030302020204" pitchFamily="66" charset="0"/>
              </a:rPr>
              <a:t>				5,2		0,52</a:t>
            </a:r>
          </a:p>
          <a:p>
            <a:r>
              <a:rPr lang="en-GB" sz="2000" dirty="0" err="1" smtClean="0">
                <a:latin typeface="Comic Sans MS" panose="030F0702030302020204" pitchFamily="66" charset="0"/>
              </a:rPr>
              <a:t>Tournesol</a:t>
            </a:r>
            <a:r>
              <a:rPr lang="en-GB" sz="2000" dirty="0" smtClean="0">
                <a:latin typeface="Comic Sans MS" panose="030F0702030302020204" pitchFamily="66" charset="0"/>
              </a:rPr>
              <a:t>			4,5		0.42</a:t>
            </a:r>
          </a:p>
          <a:p>
            <a:r>
              <a:rPr lang="en-GB" sz="2000" dirty="0" err="1" smtClean="0">
                <a:latin typeface="Comic Sans MS" panose="030F0702030302020204" pitchFamily="66" charset="0"/>
              </a:rPr>
              <a:t>Tomate</a:t>
            </a:r>
            <a:r>
              <a:rPr lang="en-GB" sz="2000" dirty="0" smtClean="0">
                <a:latin typeface="Comic Sans MS" panose="030F0702030302020204" pitchFamily="66" charset="0"/>
              </a:rPr>
              <a:t>				4,5		0,33</a:t>
            </a:r>
          </a:p>
          <a:p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Maïs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		3,4		0,37</a:t>
            </a:r>
          </a:p>
          <a:p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Sorgho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		3,9		0,39</a:t>
            </a:r>
          </a:p>
          <a:p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Graminées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tropicales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3,6		0,36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1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79512" y="1052736"/>
            <a:ext cx="8892480" cy="5616625"/>
            <a:chOff x="-103" y="0"/>
            <a:chExt cx="10926" cy="6443"/>
          </a:xfrm>
        </p:grpSpPr>
        <p:sp>
          <p:nvSpPr>
            <p:cNvPr id="3" name="Rectangle 21"/>
            <p:cNvSpPr>
              <a:spLocks noChangeArrowheads="1"/>
            </p:cNvSpPr>
            <p:nvPr/>
          </p:nvSpPr>
          <p:spPr bwMode="auto">
            <a:xfrm>
              <a:off x="0" y="1"/>
              <a:ext cx="10201" cy="64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4" name="Text Box 20"/>
            <p:cNvSpPr txBox="1">
              <a:spLocks noChangeArrowheads="1"/>
            </p:cNvSpPr>
            <p:nvPr/>
          </p:nvSpPr>
          <p:spPr bwMode="auto">
            <a:xfrm>
              <a:off x="-103" y="0"/>
              <a:ext cx="10201" cy="6442"/>
            </a:xfrm>
            <a:prstGeom prst="rect">
              <a:avLst/>
            </a:prstGeom>
            <a:solidFill>
              <a:srgbClr val="FFFFFF"/>
            </a:solidFill>
            <a:ln w="9360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1432" y="5371"/>
              <a:ext cx="7516" cy="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1432" y="716"/>
              <a:ext cx="0" cy="46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7" name="Freeform 7"/>
            <p:cNvSpPr>
              <a:spLocks noChangeArrowheads="1"/>
            </p:cNvSpPr>
            <p:nvPr/>
          </p:nvSpPr>
          <p:spPr bwMode="auto">
            <a:xfrm>
              <a:off x="2058" y="896"/>
              <a:ext cx="6621" cy="3131"/>
            </a:xfrm>
            <a:custGeom>
              <a:avLst/>
              <a:gdLst>
                <a:gd name="T0" fmla="*/ 0 w 3504"/>
                <a:gd name="T1" fmla="*/ 0 h 1440"/>
                <a:gd name="T2" fmla="*/ 96 w 3504"/>
                <a:gd name="T3" fmla="*/ 288 h 1440"/>
                <a:gd name="T4" fmla="*/ 240 w 3504"/>
                <a:gd name="T5" fmla="*/ 528 h 1440"/>
                <a:gd name="T6" fmla="*/ 480 w 3504"/>
                <a:gd name="T7" fmla="*/ 816 h 1440"/>
                <a:gd name="T8" fmla="*/ 912 w 3504"/>
                <a:gd name="T9" fmla="*/ 1056 h 1440"/>
                <a:gd name="T10" fmla="*/ 1776 w 3504"/>
                <a:gd name="T11" fmla="*/ 1296 h 1440"/>
                <a:gd name="T12" fmla="*/ 2640 w 3504"/>
                <a:gd name="T13" fmla="*/ 1392 h 1440"/>
                <a:gd name="T14" fmla="*/ 3504 w 3504"/>
                <a:gd name="T15" fmla="*/ 1440 h 1440"/>
                <a:gd name="T16" fmla="*/ 0 w 3504"/>
                <a:gd name="T17" fmla="*/ 0 h 1440"/>
                <a:gd name="T18" fmla="*/ 3504 w 3504"/>
                <a:gd name="T19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3504" h="1440">
                  <a:moveTo>
                    <a:pt x="0" y="0"/>
                  </a:moveTo>
                  <a:cubicBezTo>
                    <a:pt x="28" y="100"/>
                    <a:pt x="56" y="200"/>
                    <a:pt x="96" y="288"/>
                  </a:cubicBezTo>
                  <a:cubicBezTo>
                    <a:pt x="136" y="376"/>
                    <a:pt x="176" y="440"/>
                    <a:pt x="240" y="528"/>
                  </a:cubicBezTo>
                  <a:cubicBezTo>
                    <a:pt x="304" y="616"/>
                    <a:pt x="368" y="728"/>
                    <a:pt x="480" y="816"/>
                  </a:cubicBezTo>
                  <a:cubicBezTo>
                    <a:pt x="592" y="904"/>
                    <a:pt x="696" y="976"/>
                    <a:pt x="912" y="1056"/>
                  </a:cubicBezTo>
                  <a:cubicBezTo>
                    <a:pt x="1128" y="1136"/>
                    <a:pt x="1488" y="1240"/>
                    <a:pt x="1776" y="1296"/>
                  </a:cubicBezTo>
                  <a:cubicBezTo>
                    <a:pt x="2064" y="1352"/>
                    <a:pt x="2352" y="1368"/>
                    <a:pt x="2640" y="1392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7160" y="5595"/>
              <a:ext cx="2683" cy="4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8760" tIns="34200" rIns="68760" bIns="3420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srgbClr val="000000"/>
                  </a:solidFill>
                  <a:ea typeface="Batang" pitchFamily="18" charset="-127"/>
                  <a:cs typeface="Times New Roman" pitchFamily="18" charset="0"/>
                </a:rPr>
                <a:t>Crop biomass (W)</a:t>
              </a:r>
              <a:endParaRPr lang="en-GB" sz="16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357" y="178"/>
              <a:ext cx="3220" cy="4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8760" tIns="34200" rIns="68760" bIns="3420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srgbClr val="000000"/>
                  </a:solidFill>
                  <a:ea typeface="Batang" pitchFamily="18" charset="-127"/>
                  <a:cs typeface="Times New Roman" pitchFamily="18" charset="0"/>
                </a:rPr>
                <a:t>Shoot N concentration</a:t>
              </a:r>
              <a:endParaRPr lang="en-GB" sz="16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6906" y="3413"/>
              <a:ext cx="3917" cy="790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vert="horz" wrap="square" lIns="68760" tIns="34200" rIns="68760" bIns="3420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srgbClr val="00000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Critical N “dilution” curve</a:t>
              </a:r>
              <a:endPara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srgbClr val="00000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%N = a (W)</a:t>
              </a:r>
              <a:r>
                <a:rPr lang="en-GB" sz="1600" baseline="30000" dirty="0" smtClean="0">
                  <a:solidFill>
                    <a:srgbClr val="00000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-b</a:t>
              </a:r>
              <a:endPara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5101" y="3670"/>
              <a:ext cx="0" cy="169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833" y="4257"/>
              <a:ext cx="535" cy="3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8760" tIns="34200" rIns="68760" bIns="3420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smtClean="0">
                  <a:solidFill>
                    <a:srgbClr val="000000"/>
                  </a:solidFill>
                  <a:latin typeface="Monotype Sorts"/>
                  <a:ea typeface="Batang" pitchFamily="18" charset="-127"/>
                  <a:cs typeface="Times New Roman" pitchFamily="18" charset="0"/>
                </a:rPr>
                <a:t>J</a:t>
              </a:r>
              <a:endParaRPr lang="en-GB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936" y="5562"/>
              <a:ext cx="2416" cy="6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8760" tIns="34200" rIns="68760" bIns="3420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 err="1" smtClean="0">
                  <a:solidFill>
                    <a:srgbClr val="00000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Wa</a:t>
              </a:r>
              <a:endPara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 smtClean="0">
                  <a:solidFill>
                    <a:srgbClr val="00000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Actual crop biomass</a:t>
              </a:r>
              <a:endPara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1431" y="4475"/>
              <a:ext cx="3668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>
              <a:off x="1431" y="3670"/>
              <a:ext cx="3668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4921" y="3504"/>
              <a:ext cx="444" cy="3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8760" tIns="34200" rIns="68760" bIns="3420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smtClean="0">
                  <a:solidFill>
                    <a:srgbClr val="000000"/>
                  </a:solidFill>
                  <a:latin typeface="Monotype Sorts"/>
                  <a:ea typeface="Batang" pitchFamily="18" charset="-127"/>
                  <a:cs typeface="Times New Roman" pitchFamily="18" charset="0"/>
                </a:rPr>
                <a:t>n</a:t>
              </a:r>
              <a:endParaRPr lang="en-GB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1431" y="4203"/>
              <a:ext cx="3723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8760" tIns="34200" rIns="68760" bIns="3420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 smtClean="0">
                  <a:solidFill>
                    <a:srgbClr val="00000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Actual  shoot N concentration</a:t>
              </a:r>
              <a:endParaRPr lang="en-GB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443" y="3343"/>
              <a:ext cx="3607" cy="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8760" tIns="34200" rIns="68760" bIns="3420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 smtClean="0">
                  <a:solidFill>
                    <a:srgbClr val="00000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Critical shoot N concentration</a:t>
              </a:r>
              <a:endParaRPr lang="en-GB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357" y="4206"/>
              <a:ext cx="982" cy="3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8760" tIns="34200" rIns="68760" bIns="3420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srgbClr val="00000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%Na</a:t>
              </a:r>
              <a:endPara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357" y="3401"/>
              <a:ext cx="982" cy="3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8760" tIns="34200" rIns="68760" bIns="3420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srgbClr val="00000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%</a:t>
              </a:r>
              <a:r>
                <a:rPr lang="en-GB" sz="1600" b="1" dirty="0" err="1" smtClean="0">
                  <a:solidFill>
                    <a:srgbClr val="00000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Nc</a:t>
              </a:r>
              <a:endPara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5458" y="4370"/>
              <a:ext cx="3612" cy="6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8760" tIns="34200" rIns="68760" bIns="3420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i="1" dirty="0" smtClean="0">
                  <a:solidFill>
                    <a:srgbClr val="00000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Sub-optimal N nutrition</a:t>
              </a:r>
              <a:endPara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3917" y="1910"/>
              <a:ext cx="3702" cy="8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8760" tIns="34200" rIns="68760" bIns="3420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i="1" dirty="0" smtClean="0">
                  <a:solidFill>
                    <a:srgbClr val="00000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Supra-optimal N nutrition</a:t>
              </a:r>
              <a:endPara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580760" y="116632"/>
            <a:ext cx="78133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Diagnostic de nutrition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azotée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d’une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culture</a:t>
            </a:r>
          </a:p>
          <a:p>
            <a:pPr algn="ctr"/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Indice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nutrition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azotée</a:t>
            </a:r>
            <a:endParaRPr lang="en-GB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INN = %Na/%NC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4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1736204814"/>
              </p:ext>
            </p:extLst>
          </p:nvPr>
        </p:nvGraphicFramePr>
        <p:xfrm>
          <a:off x="1835696" y="1772816"/>
          <a:ext cx="5649044" cy="4779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03065" y="44624"/>
            <a:ext cx="9005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Dans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les prairies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pâturées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%N des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feuilles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supérieures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est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un bon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indicateur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l’état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nutrition N des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plantes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48642" y="1268760"/>
            <a:ext cx="5860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Vers</a:t>
            </a:r>
            <a:r>
              <a:rPr lang="en-GB" sz="24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un diagnostic </a:t>
            </a:r>
            <a:r>
              <a:rPr lang="en-GB" sz="24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plante</a:t>
            </a:r>
            <a:r>
              <a:rPr lang="en-GB" sz="24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individuelle</a:t>
            </a:r>
            <a:r>
              <a:rPr lang="en-GB" sz="24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GB" sz="24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920720" y="6453336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Farrugia</a:t>
            </a:r>
            <a:r>
              <a:rPr lang="en-GB" dirty="0" smtClean="0"/>
              <a:t> et </a:t>
            </a:r>
            <a:r>
              <a:rPr lang="en-GB" dirty="0" err="1" smtClean="0"/>
              <a:t>Gastal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8208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2189</Words>
  <Application>Microsoft Office PowerPoint</Application>
  <PresentationFormat>Affichage à l'écran (4:3)</PresentationFormat>
  <Paragraphs>444</Paragraphs>
  <Slides>44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Thème Office</vt:lpstr>
      <vt:lpstr>Nutrition azotée et croissance des cultures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azotée des cultures et croissance</dc:title>
  <dc:creator>Gilles</dc:creator>
  <cp:lastModifiedBy>Gilles</cp:lastModifiedBy>
  <cp:revision>78</cp:revision>
  <dcterms:created xsi:type="dcterms:W3CDTF">2016-10-17T06:02:55Z</dcterms:created>
  <dcterms:modified xsi:type="dcterms:W3CDTF">2016-12-06T08:12:54Z</dcterms:modified>
</cp:coreProperties>
</file>