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4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déplacer la diapo</a:t>
            </a:r>
          </a:p>
        </p:txBody>
      </p:sp>
      <p:sp>
        <p:nvSpPr>
          <p:cNvPr id="21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Arial"/>
              </a:rPr>
              <a:t>Cliquez pour modifier le format des notes</a:t>
            </a:r>
          </a:p>
        </p:txBody>
      </p:sp>
      <p:sp>
        <p:nvSpPr>
          <p:cNvPr id="21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219"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220"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221"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6FD145E4-DE8D-4D0B-AF0C-664E0E23C8CC}"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topics/earth-and-planetary-sciences/climate-change-impa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685800" y="1143000"/>
            <a:ext cx="5486400" cy="3086100"/>
          </a:xfrm>
          <a:prstGeom prst="rect">
            <a:avLst/>
          </a:prstGeom>
          <a:ln w="0">
            <a:noFill/>
          </a:ln>
        </p:spPr>
      </p:sp>
      <p:sp>
        <p:nvSpPr>
          <p:cNvPr id="43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Clr>
                <a:srgbClr val="000000"/>
              </a:buClr>
              <a:buFont typeface="Arial"/>
              <a:buChar char="•"/>
            </a:pPr>
            <a:r>
              <a:rPr lang="fr-FR" sz="2000" b="0" strike="noStrike" spc="-1">
                <a:solidFill>
                  <a:srgbClr val="000000"/>
                </a:solidFill>
                <a:latin typeface="Arial"/>
              </a:rPr>
              <a:t>Début Paléozoïque: ~ 15-20 x plus de CO</a:t>
            </a:r>
            <a:r>
              <a:rPr lang="fr-FR" sz="2000" b="0" strike="noStrike" spc="-1" baseline="-25000">
                <a:solidFill>
                  <a:srgbClr val="000000"/>
                </a:solidFill>
                <a:latin typeface="Arial"/>
              </a:rPr>
              <a:t>2 </a:t>
            </a:r>
            <a:r>
              <a:rPr lang="fr-FR" sz="2000" b="0" strike="noStrike" spc="-1">
                <a:solidFill>
                  <a:srgbClr val="000000"/>
                </a:solidFill>
                <a:latin typeface="Arial"/>
              </a:rPr>
              <a:t>qu’au début de XX</a:t>
            </a:r>
            <a:r>
              <a:rPr lang="fr-FR" sz="2000" b="0" strike="noStrike" spc="-1" baseline="30000">
                <a:solidFill>
                  <a:srgbClr val="000000"/>
                </a:solidFill>
                <a:latin typeface="Arial"/>
              </a:rPr>
              <a:t>ème</a:t>
            </a:r>
            <a:r>
              <a:rPr lang="fr-FR" sz="2000" b="0" strike="noStrike" spc="-1">
                <a:solidFill>
                  <a:srgbClr val="000000"/>
                </a:solidFill>
                <a:latin typeface="Arial"/>
              </a:rPr>
              <a:t> siècle</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Très forte diminution au Carbonifère. Coïncide avec apparition des stomates</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Sur les derniers Ma: CO2 compris entre 172-300 ppm (9 périodes glaciaires).</a:t>
            </a:r>
          </a:p>
          <a:p>
            <a:pPr indent="0">
              <a:lnSpc>
                <a:spcPct val="100000"/>
              </a:lnSpc>
              <a:buNone/>
            </a:pPr>
            <a:endParaRPr lang="fr-FR" sz="2000" b="0" strike="noStrike" spc="-1">
              <a:solidFill>
                <a:srgbClr val="000000"/>
              </a:solidFill>
              <a:latin typeface="Arial"/>
            </a:endParaRPr>
          </a:p>
        </p:txBody>
      </p:sp>
      <p:sp>
        <p:nvSpPr>
          <p:cNvPr id="434"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9E2D0BA4-F691-4D88-9B9B-0F769FBAEAA2}" type="slidenum">
              <a:rPr lang="fr-FR" sz="1200" b="0" strike="noStrike" spc="-1">
                <a:solidFill>
                  <a:srgbClr val="000000"/>
                </a:solidFill>
                <a:latin typeface="Times New Roman"/>
              </a:rPr>
              <a:t>8</a:t>
            </a:fld>
            <a:endParaRPr lang="fr-FR"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96190CB5-9412-4A4F-BC55-11D8DA5BF30C}" type="slidenum">
              <a:rPr lang="fr-FR" sz="1200" b="0" strike="noStrike" spc="-1">
                <a:solidFill>
                  <a:srgbClr val="000000"/>
                </a:solidFill>
                <a:latin typeface="Times New Roman"/>
              </a:rPr>
              <a:t>30</a:t>
            </a:fld>
            <a:endParaRPr lang="fr-FR" sz="1200" b="0" strike="noStrike" spc="-1">
              <a:solidFill>
                <a:srgbClr val="000000"/>
              </a:solidFill>
              <a:latin typeface="Times New Roman"/>
            </a:endParaRPr>
          </a:p>
        </p:txBody>
      </p:sp>
      <p:sp>
        <p:nvSpPr>
          <p:cNvPr id="460" name="PlaceHolder 2"/>
          <p:cNvSpPr>
            <a:spLocks noGrp="1" noRot="1" noChangeAspect="1"/>
          </p:cNvSpPr>
          <p:nvPr>
            <p:ph type="sldImg"/>
          </p:nvPr>
        </p:nvSpPr>
        <p:spPr>
          <a:xfrm>
            <a:off x="685800" y="1143000"/>
            <a:ext cx="5486400" cy="3086100"/>
          </a:xfrm>
          <a:prstGeom prst="rect">
            <a:avLst/>
          </a:prstGeom>
          <a:ln w="0">
            <a:noFill/>
          </a:ln>
        </p:spPr>
      </p:sp>
      <p:sp>
        <p:nvSpPr>
          <p:cNvPr id="461" name="PlaceHolder 3"/>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fr-FR" sz="1800" b="0" strike="noStrike" spc="-1">
              <a:solidFill>
                <a:srgbClr val="000000"/>
              </a:solidFill>
              <a:latin typeface="Arial"/>
            </a:endParaRPr>
          </a:p>
        </p:txBody>
      </p:sp>
      <p:sp>
        <p:nvSpPr>
          <p:cNvPr id="462" name="Espace réservé du numéro de diapositive 3"/>
          <p:cNvSpPr/>
          <p:nvPr/>
        </p:nvSpPr>
        <p:spPr>
          <a:xfrm>
            <a:off x="3884760" y="8685360"/>
            <a:ext cx="2971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FEB2F45-A358-44F4-ABBC-222FB3A7BDB5}" type="slidenum">
              <a:rPr lang="fr-FR" sz="1200" b="0" strike="noStrike" spc="-1">
                <a:solidFill>
                  <a:srgbClr val="000000"/>
                </a:solidFill>
                <a:latin typeface="+mn-lt"/>
                <a:ea typeface="+mn-ea"/>
              </a:rPr>
              <a:t>30</a:t>
            </a:fld>
            <a:endParaRPr lang="fr-FR" sz="12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685800" y="1143000"/>
            <a:ext cx="5486400" cy="3086100"/>
          </a:xfrm>
          <a:prstGeom prst="rect">
            <a:avLst/>
          </a:prstGeom>
          <a:ln w="0">
            <a:noFill/>
          </a:ln>
        </p:spPr>
      </p:sp>
      <p:sp>
        <p:nvSpPr>
          <p:cNvPr id="43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Clr>
                <a:srgbClr val="000000"/>
              </a:buClr>
              <a:buFont typeface="Arial"/>
              <a:buChar char="•"/>
            </a:pPr>
            <a:r>
              <a:rPr lang="fr-FR" sz="2000" b="0" strike="noStrike" spc="-1">
                <a:solidFill>
                  <a:srgbClr val="000000"/>
                </a:solidFill>
                <a:latin typeface="Arial"/>
              </a:rPr>
              <a:t>Début Paléozoïque: ~ 15-20 x plus de CO</a:t>
            </a:r>
            <a:r>
              <a:rPr lang="fr-FR" sz="2000" b="0" strike="noStrike" spc="-1" baseline="-25000">
                <a:solidFill>
                  <a:srgbClr val="000000"/>
                </a:solidFill>
                <a:latin typeface="Arial"/>
              </a:rPr>
              <a:t>2 </a:t>
            </a:r>
            <a:r>
              <a:rPr lang="fr-FR" sz="2000" b="0" strike="noStrike" spc="-1">
                <a:solidFill>
                  <a:srgbClr val="000000"/>
                </a:solidFill>
                <a:latin typeface="Arial"/>
              </a:rPr>
              <a:t>qu’au début de XX</a:t>
            </a:r>
            <a:r>
              <a:rPr lang="fr-FR" sz="2000" b="0" strike="noStrike" spc="-1" baseline="30000">
                <a:solidFill>
                  <a:srgbClr val="000000"/>
                </a:solidFill>
                <a:latin typeface="Arial"/>
              </a:rPr>
              <a:t>ème</a:t>
            </a:r>
            <a:r>
              <a:rPr lang="fr-FR" sz="2000" b="0" strike="noStrike" spc="-1">
                <a:solidFill>
                  <a:srgbClr val="000000"/>
                </a:solidFill>
                <a:latin typeface="Arial"/>
              </a:rPr>
              <a:t> siècle</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Très forte diminution au Carbonifère. Coïncide avec apparition des stomates</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Sur les derniers Ma: CO2 compris entre 172-300 ppm (9 périodes glaciaires).</a:t>
            </a:r>
          </a:p>
          <a:p>
            <a:pPr indent="0">
              <a:lnSpc>
                <a:spcPct val="100000"/>
              </a:lnSpc>
              <a:buNone/>
            </a:pPr>
            <a:endParaRPr lang="fr-FR" sz="2000" b="0" strike="noStrike" spc="-1">
              <a:solidFill>
                <a:srgbClr val="000000"/>
              </a:solidFill>
              <a:latin typeface="Arial"/>
            </a:endParaRPr>
          </a:p>
        </p:txBody>
      </p:sp>
      <p:sp>
        <p:nvSpPr>
          <p:cNvPr id="437"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7C76490C-DD80-4A48-8244-553DC85E881A}" type="slidenum">
              <a:rPr lang="fr-FR" sz="1200" b="0" strike="noStrike" spc="-1">
                <a:solidFill>
                  <a:srgbClr val="000000"/>
                </a:solidFill>
                <a:latin typeface="Times New Roman"/>
              </a:rPr>
              <a:t>12</a:t>
            </a:fld>
            <a:endParaRPr lang="fr-FR"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685800" y="1143000"/>
            <a:ext cx="5486400" cy="3086100"/>
          </a:xfrm>
          <a:prstGeom prst="rect">
            <a:avLst/>
          </a:prstGeom>
          <a:ln w="0">
            <a:noFill/>
          </a:ln>
        </p:spPr>
      </p:sp>
      <p:sp>
        <p:nvSpPr>
          <p:cNvPr id="43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Clr>
                <a:srgbClr val="000000"/>
              </a:buClr>
              <a:buFont typeface="Arial"/>
              <a:buChar char="•"/>
            </a:pPr>
            <a:r>
              <a:rPr lang="fr-FR" sz="2000" b="0" strike="noStrike" spc="-1">
                <a:solidFill>
                  <a:srgbClr val="000000"/>
                </a:solidFill>
                <a:latin typeface="Arial"/>
              </a:rPr>
              <a:t>Début Paléozoïque: ~ 15-20 x plus de CO</a:t>
            </a:r>
            <a:r>
              <a:rPr lang="fr-FR" sz="2000" b="0" strike="noStrike" spc="-1" baseline="-25000">
                <a:solidFill>
                  <a:srgbClr val="000000"/>
                </a:solidFill>
                <a:latin typeface="Arial"/>
              </a:rPr>
              <a:t>2 </a:t>
            </a:r>
            <a:r>
              <a:rPr lang="fr-FR" sz="2000" b="0" strike="noStrike" spc="-1">
                <a:solidFill>
                  <a:srgbClr val="000000"/>
                </a:solidFill>
                <a:latin typeface="Arial"/>
              </a:rPr>
              <a:t>qu’au début de XX</a:t>
            </a:r>
            <a:r>
              <a:rPr lang="fr-FR" sz="2000" b="0" strike="noStrike" spc="-1" baseline="30000">
                <a:solidFill>
                  <a:srgbClr val="000000"/>
                </a:solidFill>
                <a:latin typeface="Arial"/>
              </a:rPr>
              <a:t>ème</a:t>
            </a:r>
            <a:r>
              <a:rPr lang="fr-FR" sz="2000" b="0" strike="noStrike" spc="-1">
                <a:solidFill>
                  <a:srgbClr val="000000"/>
                </a:solidFill>
                <a:latin typeface="Arial"/>
              </a:rPr>
              <a:t> siècle</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Très forte diminution au Carbonifère. Coïncide avec apparition des stomates</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Sur les derniers Ma: CO2 compris entre 172-300 ppm (9 périodes glaciaires).</a:t>
            </a:r>
          </a:p>
          <a:p>
            <a:pPr indent="0">
              <a:lnSpc>
                <a:spcPct val="100000"/>
              </a:lnSpc>
              <a:buNone/>
            </a:pPr>
            <a:endParaRPr lang="fr-FR" sz="2000" b="0" strike="noStrike" spc="-1">
              <a:solidFill>
                <a:srgbClr val="000000"/>
              </a:solidFill>
              <a:latin typeface="Arial"/>
            </a:endParaRPr>
          </a:p>
        </p:txBody>
      </p:sp>
      <p:sp>
        <p:nvSpPr>
          <p:cNvPr id="440"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E568393E-C0A1-42C5-B319-9132D4E01510}" type="slidenum">
              <a:rPr lang="fr-FR" sz="1200" b="0" strike="noStrike" spc="-1">
                <a:solidFill>
                  <a:srgbClr val="000000"/>
                </a:solidFill>
                <a:latin typeface="Times New Roman"/>
              </a:rPr>
              <a:t>13</a:t>
            </a:fld>
            <a:endParaRPr lang="fr-FR"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685800" y="1143000"/>
            <a:ext cx="5486400" cy="3086100"/>
          </a:xfrm>
          <a:prstGeom prst="rect">
            <a:avLst/>
          </a:prstGeom>
          <a:ln w="0">
            <a:noFill/>
          </a:ln>
        </p:spPr>
      </p:sp>
      <p:sp>
        <p:nvSpPr>
          <p:cNvPr id="44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fr-FR" sz="1200" b="0" strike="noStrike" spc="-1">
                <a:solidFill>
                  <a:srgbClr val="000000"/>
                </a:solidFill>
                <a:latin typeface="+mn-lt"/>
                <a:ea typeface="+mn-ea"/>
              </a:rPr>
              <a:t>Regions </a:t>
            </a:r>
            <a:r>
              <a:rPr lang="en-US" sz="1200" b="0" strike="noStrike" spc="-1">
                <a:solidFill>
                  <a:srgbClr val="000000"/>
                </a:solidFill>
                <a:latin typeface="+mn-lt"/>
                <a:ea typeface="+mn-ea"/>
              </a:rPr>
              <a:t>with large increases in GPP and WUE are mainly in boreal and tropical forests. Negative trends in both WUE and GPP are found only over small areas in northeast China and Mongolia, and the inland of Australia. Central Africa experienced a decrease in GPP</a:t>
            </a:r>
            <a:endParaRPr lang="fr-FR" sz="1200" b="0" strike="noStrike" spc="-1">
              <a:solidFill>
                <a:srgbClr val="000000"/>
              </a:solidFill>
              <a:latin typeface="Arial"/>
            </a:endParaRPr>
          </a:p>
        </p:txBody>
      </p:sp>
      <p:sp>
        <p:nvSpPr>
          <p:cNvPr id="443"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E8D42F8D-B406-44D4-B125-9E67731C5F81}" type="slidenum">
              <a:rPr lang="fr-FR" sz="1200" b="0" strike="noStrike" spc="-1">
                <a:solidFill>
                  <a:srgbClr val="000000"/>
                </a:solidFill>
                <a:latin typeface="+mn-lt"/>
                <a:ea typeface="+mn-ea"/>
              </a:rPr>
              <a:t>14</a:t>
            </a:fld>
            <a:endParaRPr lang="fr-FR"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685800" y="1143000"/>
            <a:ext cx="5486400" cy="3086100"/>
          </a:xfrm>
          <a:prstGeom prst="rect">
            <a:avLst/>
          </a:prstGeom>
          <a:ln w="0">
            <a:noFill/>
          </a:ln>
        </p:spPr>
      </p:sp>
      <p:sp>
        <p:nvSpPr>
          <p:cNvPr id="44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fr-FR" sz="1200" b="0" strike="noStrike" spc="-1">
                <a:solidFill>
                  <a:srgbClr val="000000"/>
                </a:solidFill>
                <a:latin typeface="+mn-lt"/>
                <a:ea typeface="+mn-ea"/>
              </a:rPr>
              <a:t>Regions </a:t>
            </a:r>
            <a:r>
              <a:rPr lang="en-US" sz="1200" b="0" strike="noStrike" spc="-1">
                <a:solidFill>
                  <a:srgbClr val="000000"/>
                </a:solidFill>
                <a:latin typeface="+mn-lt"/>
                <a:ea typeface="+mn-ea"/>
              </a:rPr>
              <a:t>with large increases in GPP and WUE are mainly in boreal and tropical forests. Negative trends in both WUE and GPP are found only over small areas in northeast China and Mongolia, and the inland of Australia. Central Africa experienced a decrease in GPP</a:t>
            </a:r>
            <a:endParaRPr lang="fr-FR" sz="1200" b="0" strike="noStrike" spc="-1">
              <a:solidFill>
                <a:srgbClr val="000000"/>
              </a:solidFill>
              <a:latin typeface="Arial"/>
            </a:endParaRPr>
          </a:p>
        </p:txBody>
      </p:sp>
      <p:sp>
        <p:nvSpPr>
          <p:cNvPr id="446"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8E78FB23-8C56-45B1-B490-CBDC39FB7BED}" type="slidenum">
              <a:rPr lang="fr-FR" sz="1200" b="0" strike="noStrike" spc="-1">
                <a:solidFill>
                  <a:srgbClr val="000000"/>
                </a:solidFill>
                <a:latin typeface="+mn-lt"/>
                <a:ea typeface="+mn-ea"/>
              </a:rPr>
              <a:t>15</a:t>
            </a:fld>
            <a:endParaRPr lang="fr-FR"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685800" y="1143000"/>
            <a:ext cx="5486400" cy="3086100"/>
          </a:xfrm>
          <a:prstGeom prst="rect">
            <a:avLst/>
          </a:prstGeom>
          <a:ln w="0">
            <a:noFill/>
          </a:ln>
        </p:spPr>
      </p:sp>
      <p:sp>
        <p:nvSpPr>
          <p:cNvPr id="44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Clr>
                <a:srgbClr val="000000"/>
              </a:buClr>
              <a:buFont typeface="Arial"/>
              <a:buChar char="•"/>
            </a:pPr>
            <a:r>
              <a:rPr lang="fr-FR" sz="2000" b="0" strike="noStrike" spc="-1">
                <a:solidFill>
                  <a:srgbClr val="000000"/>
                </a:solidFill>
                <a:latin typeface="Arial"/>
              </a:rPr>
              <a:t>Début Paléozoïque: ~ 15-20 x plus de CO</a:t>
            </a:r>
            <a:r>
              <a:rPr lang="fr-FR" sz="2000" b="0" strike="noStrike" spc="-1" baseline="-25000">
                <a:solidFill>
                  <a:srgbClr val="000000"/>
                </a:solidFill>
                <a:latin typeface="Arial"/>
              </a:rPr>
              <a:t>2 </a:t>
            </a:r>
            <a:r>
              <a:rPr lang="fr-FR" sz="2000" b="0" strike="noStrike" spc="-1">
                <a:solidFill>
                  <a:srgbClr val="000000"/>
                </a:solidFill>
                <a:latin typeface="Arial"/>
              </a:rPr>
              <a:t>qu’au début de XX</a:t>
            </a:r>
            <a:r>
              <a:rPr lang="fr-FR" sz="2000" b="0" strike="noStrike" spc="-1" baseline="30000">
                <a:solidFill>
                  <a:srgbClr val="000000"/>
                </a:solidFill>
                <a:latin typeface="Arial"/>
              </a:rPr>
              <a:t>ème</a:t>
            </a:r>
            <a:r>
              <a:rPr lang="fr-FR" sz="2000" b="0" strike="noStrike" spc="-1">
                <a:solidFill>
                  <a:srgbClr val="000000"/>
                </a:solidFill>
                <a:latin typeface="Arial"/>
              </a:rPr>
              <a:t> siècle</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Très forte diminution au Carbonifère. Coïncide avec apparition des stomates</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Sur les derniers Ma: CO2 compris entre 172-300 ppm (9 périodes glaciaires).</a:t>
            </a:r>
          </a:p>
          <a:p>
            <a:pPr indent="0">
              <a:lnSpc>
                <a:spcPct val="100000"/>
              </a:lnSpc>
              <a:buNone/>
            </a:pPr>
            <a:endParaRPr lang="fr-FR" sz="2000" b="0" strike="noStrike" spc="-1">
              <a:solidFill>
                <a:srgbClr val="000000"/>
              </a:solidFill>
              <a:latin typeface="Arial"/>
            </a:endParaRPr>
          </a:p>
        </p:txBody>
      </p:sp>
      <p:sp>
        <p:nvSpPr>
          <p:cNvPr id="449"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35909C68-1D3E-4DD0-964C-383EB093643B}" type="slidenum">
              <a:rPr lang="fr-FR" sz="1200" b="0" strike="noStrike" spc="-1">
                <a:solidFill>
                  <a:srgbClr val="000000"/>
                </a:solidFill>
                <a:latin typeface="Times New Roman"/>
              </a:rPr>
              <a:t>17</a:t>
            </a:fld>
            <a:endParaRPr lang="fr-FR"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685800" y="1143000"/>
            <a:ext cx="5486400" cy="3086100"/>
          </a:xfrm>
          <a:prstGeom prst="rect">
            <a:avLst/>
          </a:prstGeom>
          <a:ln w="0">
            <a:noFill/>
          </a:ln>
        </p:spPr>
      </p:sp>
      <p:sp>
        <p:nvSpPr>
          <p:cNvPr id="45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Clr>
                <a:srgbClr val="000000"/>
              </a:buClr>
              <a:buFont typeface="Arial"/>
              <a:buChar char="•"/>
            </a:pPr>
            <a:r>
              <a:rPr lang="fr-FR" sz="2000" b="0" strike="noStrike" spc="-1">
                <a:solidFill>
                  <a:srgbClr val="000000"/>
                </a:solidFill>
                <a:latin typeface="Arial"/>
              </a:rPr>
              <a:t>Début Paléozoïque: ~ 15-20 x plus de CO</a:t>
            </a:r>
            <a:r>
              <a:rPr lang="fr-FR" sz="2000" b="0" strike="noStrike" spc="-1" baseline="-25000">
                <a:solidFill>
                  <a:srgbClr val="000000"/>
                </a:solidFill>
                <a:latin typeface="Arial"/>
              </a:rPr>
              <a:t>2 </a:t>
            </a:r>
            <a:r>
              <a:rPr lang="fr-FR" sz="2000" b="0" strike="noStrike" spc="-1">
                <a:solidFill>
                  <a:srgbClr val="000000"/>
                </a:solidFill>
                <a:latin typeface="Arial"/>
              </a:rPr>
              <a:t>qu’au début de XX</a:t>
            </a:r>
            <a:r>
              <a:rPr lang="fr-FR" sz="2000" b="0" strike="noStrike" spc="-1" baseline="30000">
                <a:solidFill>
                  <a:srgbClr val="000000"/>
                </a:solidFill>
                <a:latin typeface="Arial"/>
              </a:rPr>
              <a:t>ème</a:t>
            </a:r>
            <a:r>
              <a:rPr lang="fr-FR" sz="2000" b="0" strike="noStrike" spc="-1">
                <a:solidFill>
                  <a:srgbClr val="000000"/>
                </a:solidFill>
                <a:latin typeface="Arial"/>
              </a:rPr>
              <a:t> siècle</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Très forte diminution au Carbonifère. Coïncide avec apparition des stomates</a:t>
            </a:r>
          </a:p>
          <a:p>
            <a:pPr indent="0">
              <a:lnSpc>
                <a:spcPct val="100000"/>
              </a:lnSpc>
              <a:buNone/>
            </a:pPr>
            <a:endParaRPr lang="fr-FR" sz="2000" b="0" strike="noStrike" spc="-1">
              <a:solidFill>
                <a:srgbClr val="000000"/>
              </a:solidFill>
              <a:latin typeface="Arial"/>
            </a:endParaRPr>
          </a:p>
          <a:p>
            <a:pPr marL="285840" indent="-285840">
              <a:lnSpc>
                <a:spcPct val="100000"/>
              </a:lnSpc>
              <a:buClr>
                <a:srgbClr val="000000"/>
              </a:buClr>
              <a:buFont typeface="Arial"/>
              <a:buChar char="•"/>
            </a:pPr>
            <a:r>
              <a:rPr lang="fr-FR" sz="2000" b="0" strike="noStrike" spc="-1">
                <a:solidFill>
                  <a:srgbClr val="000000"/>
                </a:solidFill>
                <a:latin typeface="Arial"/>
              </a:rPr>
              <a:t>Sur les derniers Ma: CO2 compris entre 172-300 ppm (9 périodes glaciaires).</a:t>
            </a:r>
          </a:p>
          <a:p>
            <a:pPr indent="0">
              <a:lnSpc>
                <a:spcPct val="100000"/>
              </a:lnSpc>
              <a:buNone/>
            </a:pPr>
            <a:endParaRPr lang="fr-FR" sz="2000" b="0" strike="noStrike" spc="-1">
              <a:solidFill>
                <a:srgbClr val="000000"/>
              </a:solidFill>
              <a:latin typeface="Arial"/>
            </a:endParaRPr>
          </a:p>
        </p:txBody>
      </p:sp>
      <p:sp>
        <p:nvSpPr>
          <p:cNvPr id="452"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D2AACC80-E66C-4420-9506-768AEBB4C89B}" type="slidenum">
              <a:rPr lang="fr-FR" sz="1200" b="0" strike="noStrike" spc="-1">
                <a:solidFill>
                  <a:srgbClr val="000000"/>
                </a:solidFill>
                <a:latin typeface="Times New Roman"/>
              </a:rPr>
              <a:t>18</a:t>
            </a:fld>
            <a:endParaRPr lang="fr-FR"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685800" y="1143000"/>
            <a:ext cx="5486400" cy="3086100"/>
          </a:xfrm>
          <a:prstGeom prst="rect">
            <a:avLst/>
          </a:prstGeom>
          <a:ln w="0">
            <a:noFill/>
          </a:ln>
        </p:spPr>
      </p:sp>
      <p:sp>
        <p:nvSpPr>
          <p:cNvPr id="45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fr-FR" sz="2000" b="0" strike="noStrike" spc="-1">
                <a:solidFill>
                  <a:srgbClr val="000000"/>
                </a:solidFill>
                <a:latin typeface="Arial"/>
              </a:rPr>
              <a:t>Representative Concentration Pathways </a:t>
            </a:r>
          </a:p>
          <a:p>
            <a:pPr marL="216000" indent="0">
              <a:lnSpc>
                <a:spcPct val="100000"/>
              </a:lnSpc>
              <a:buNone/>
            </a:pPr>
            <a:r>
              <a:rPr lang="fr-FR" sz="2000" b="0" strike="noStrike" spc="-1">
                <a:solidFill>
                  <a:srgbClr val="000000"/>
                </a:solidFill>
                <a:latin typeface="Arial"/>
              </a:rPr>
              <a:t>Ces RCP sont utilisés par les différentes équipes d'experts (climatologues, hydrologues, agronomes, économistes …), </a:t>
            </a:r>
          </a:p>
        </p:txBody>
      </p:sp>
      <p:sp>
        <p:nvSpPr>
          <p:cNvPr id="455"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69A42630-1158-40DD-8563-1BDE06101523}" type="slidenum">
              <a:rPr lang="fr-FR" sz="1200" b="0" strike="noStrike" spc="-1">
                <a:solidFill>
                  <a:srgbClr val="000000"/>
                </a:solidFill>
                <a:latin typeface="Times New Roman"/>
              </a:rPr>
              <a:t>27</a:t>
            </a:fld>
            <a:endParaRPr lang="fr-FR"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685800" y="1143000"/>
            <a:ext cx="5486400" cy="3086100"/>
          </a:xfrm>
          <a:prstGeom prst="rect">
            <a:avLst/>
          </a:prstGeom>
          <a:ln w="0">
            <a:noFill/>
          </a:ln>
        </p:spPr>
      </p:sp>
      <p:sp>
        <p:nvSpPr>
          <p:cNvPr id="45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fr-FR" sz="2000" b="0" strike="noStrike" spc="-1">
                <a:solidFill>
                  <a:srgbClr val="000000"/>
                </a:solidFill>
                <a:latin typeface="Arial"/>
              </a:rPr>
              <a:t>Drought impact and heat impact indicies, frost and heat effects on grain number and weight added to APSIM</a:t>
            </a:r>
          </a:p>
          <a:p>
            <a:pPr marL="216000" indent="0">
              <a:lnSpc>
                <a:spcPct val="100000"/>
              </a:lnSpc>
              <a:buNone/>
            </a:pPr>
            <a:endParaRPr lang="fr-FR" sz="2000" b="0" strike="noStrike" spc="-1">
              <a:solidFill>
                <a:srgbClr val="000000"/>
              </a:solidFill>
              <a:latin typeface="Arial"/>
            </a:endParaRPr>
          </a:p>
          <a:p>
            <a:pPr marL="216000" indent="0">
              <a:lnSpc>
                <a:spcPct val="100000"/>
              </a:lnSpc>
              <a:buNone/>
            </a:pPr>
            <a:r>
              <a:rPr lang="en-US" sz="2000" b="0" strike="noStrike" spc="-1">
                <a:solidFill>
                  <a:srgbClr val="000000"/>
                </a:solidFill>
                <a:latin typeface="Arial"/>
              </a:rPr>
              <a:t>Adaptation of management practices to climate change reflected a shift towards earlier sowing windows or earlier maturity types for australian wheat cultivars. </a:t>
            </a:r>
            <a:r>
              <a:rPr lang="en-US" sz="2000" b="0" u="sng" strike="noStrike" spc="-1">
                <a:solidFill>
                  <a:srgbClr val="000000"/>
                </a:solidFill>
                <a:uFillTx/>
                <a:latin typeface="Arial"/>
                <a:hlinkClick r:id="rId3"/>
              </a:rPr>
              <a:t>climate change impacts</a:t>
            </a:r>
            <a:r>
              <a:rPr lang="en-US" sz="2000" b="0" strike="noStrike" spc="-1">
                <a:solidFill>
                  <a:srgbClr val="000000"/>
                </a:solidFill>
                <a:latin typeface="Arial"/>
              </a:rPr>
              <a:t> on wheat crops were simulated with a modified version of the agricultural production systems simulator (apsim) for the 2050s (2036–2065) with 33 GCM projections compared to baseline simulations from the 1990s (1976–2005). adaptation options focused on site-level changes in optimum sowing windows and locally best-yielding cultivars out of three spring wheat cultivars with contrasting maturity types and one fast-maturing winter cultivar. in the tested conditions, sowing and cultivar adaptation resulted in sowing dates of spring cultivars shifting to 10 days earlier across the wheatbelt, and earlier maturity types performing better in 20 of the 60 selected locations. this translated in a national shortening of the crop cycle by 14 days and a national yield increase by 4.6% or 116 kg ha</a:t>
            </a:r>
            <a:r>
              <a:rPr lang="en-US" sz="2000" b="0" strike="noStrike" spc="-1" baseline="30000">
                <a:solidFill>
                  <a:srgbClr val="000000"/>
                </a:solidFill>
                <a:latin typeface="Arial"/>
              </a:rPr>
              <a:t>−1</a:t>
            </a:r>
            <a:r>
              <a:rPr lang="en-US" sz="2000" b="0" strike="noStrike" spc="-1">
                <a:solidFill>
                  <a:srgbClr val="000000"/>
                </a:solidFill>
                <a:latin typeface="Arial"/>
              </a:rPr>
              <a:t>.</a:t>
            </a:r>
            <a:endParaRPr lang="fr-FR" sz="2000" b="0" strike="noStrike" spc="-1">
              <a:solidFill>
                <a:srgbClr val="000000"/>
              </a:solidFill>
              <a:latin typeface="Arial"/>
            </a:endParaRPr>
          </a:p>
        </p:txBody>
      </p:sp>
      <p:sp>
        <p:nvSpPr>
          <p:cNvPr id="458"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457D4F4A-113A-41DC-B96A-D793BC56F4C5}" type="slidenum">
              <a:rPr lang="fr-FR" sz="1200" b="0" strike="noStrike" spc="-1">
                <a:solidFill>
                  <a:srgbClr val="000000"/>
                </a:solidFill>
                <a:latin typeface="Times New Roman"/>
              </a:rPr>
              <a:t>29</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8" name="PlaceHolder 2"/>
          <p:cNvSpPr>
            <a:spLocks noGrp="1"/>
          </p:cNvSpPr>
          <p:nvPr>
            <p:ph/>
          </p:nvPr>
        </p:nvSpPr>
        <p:spPr>
          <a:xfrm>
            <a:off x="628560" y="142416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9" name="PlaceHolder 3"/>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1"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2"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3"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4" name="PlaceHolder 5"/>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6" name="PlaceHolder 2"/>
          <p:cNvSpPr>
            <a:spLocks noGrp="1"/>
          </p:cNvSpPr>
          <p:nvPr>
            <p:ph/>
          </p:nvPr>
        </p:nvSpPr>
        <p:spPr>
          <a:xfrm>
            <a:off x="62856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7" name="PlaceHolder 3"/>
          <p:cNvSpPr>
            <a:spLocks noGrp="1"/>
          </p:cNvSpPr>
          <p:nvPr>
            <p:ph/>
          </p:nvPr>
        </p:nvSpPr>
        <p:spPr>
          <a:xfrm>
            <a:off x="329508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8" name="PlaceHolder 4"/>
          <p:cNvSpPr>
            <a:spLocks noGrp="1"/>
          </p:cNvSpPr>
          <p:nvPr>
            <p:ph/>
          </p:nvPr>
        </p:nvSpPr>
        <p:spPr>
          <a:xfrm>
            <a:off x="596124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39" name="PlaceHolder 5"/>
          <p:cNvSpPr>
            <a:spLocks noGrp="1"/>
          </p:cNvSpPr>
          <p:nvPr>
            <p:ph/>
          </p:nvPr>
        </p:nvSpPr>
        <p:spPr>
          <a:xfrm>
            <a:off x="62856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40" name="PlaceHolder 6"/>
          <p:cNvSpPr>
            <a:spLocks noGrp="1"/>
          </p:cNvSpPr>
          <p:nvPr>
            <p:ph/>
          </p:nvPr>
        </p:nvSpPr>
        <p:spPr>
          <a:xfrm>
            <a:off x="329508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41" name="PlaceHolder 7"/>
          <p:cNvSpPr>
            <a:spLocks noGrp="1"/>
          </p:cNvSpPr>
          <p:nvPr>
            <p:ph/>
          </p:nvPr>
        </p:nvSpPr>
        <p:spPr>
          <a:xfrm>
            <a:off x="596124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48" name="PlaceHolder 2"/>
          <p:cNvSpPr>
            <a:spLocks noGrp="1"/>
          </p:cNvSpPr>
          <p:nvPr>
            <p:ph type="subTitle"/>
          </p:nvPr>
        </p:nvSpPr>
        <p:spPr>
          <a:xfrm>
            <a:off x="628560" y="1424160"/>
            <a:ext cx="7886520" cy="20044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50" name="PlaceHolder 2"/>
          <p:cNvSpPr>
            <a:spLocks noGrp="1"/>
          </p:cNvSpPr>
          <p:nvPr>
            <p:ph/>
          </p:nvPr>
        </p:nvSpPr>
        <p:spPr>
          <a:xfrm>
            <a:off x="628560" y="1424160"/>
            <a:ext cx="788652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52"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3"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28560" y="365040"/>
            <a:ext cx="7886520" cy="35474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57"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8"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9"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7" name="PlaceHolder 2"/>
          <p:cNvSpPr>
            <a:spLocks noGrp="1"/>
          </p:cNvSpPr>
          <p:nvPr>
            <p:ph type="subTitle"/>
          </p:nvPr>
        </p:nvSpPr>
        <p:spPr>
          <a:xfrm>
            <a:off x="628560" y="1424160"/>
            <a:ext cx="7886520" cy="20044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1"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2"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3" name="PlaceHolder 4"/>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5"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6"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7" name="PlaceHolder 4"/>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9" name="PlaceHolder 2"/>
          <p:cNvSpPr>
            <a:spLocks noGrp="1"/>
          </p:cNvSpPr>
          <p:nvPr>
            <p:ph/>
          </p:nvPr>
        </p:nvSpPr>
        <p:spPr>
          <a:xfrm>
            <a:off x="628560" y="142416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0" name="PlaceHolder 3"/>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72"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3"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4"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5" name="PlaceHolder 5"/>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77" name="PlaceHolder 2"/>
          <p:cNvSpPr>
            <a:spLocks noGrp="1"/>
          </p:cNvSpPr>
          <p:nvPr>
            <p:ph/>
          </p:nvPr>
        </p:nvSpPr>
        <p:spPr>
          <a:xfrm>
            <a:off x="62856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8" name="PlaceHolder 3"/>
          <p:cNvSpPr>
            <a:spLocks noGrp="1"/>
          </p:cNvSpPr>
          <p:nvPr>
            <p:ph/>
          </p:nvPr>
        </p:nvSpPr>
        <p:spPr>
          <a:xfrm>
            <a:off x="329508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9" name="PlaceHolder 4"/>
          <p:cNvSpPr>
            <a:spLocks noGrp="1"/>
          </p:cNvSpPr>
          <p:nvPr>
            <p:ph/>
          </p:nvPr>
        </p:nvSpPr>
        <p:spPr>
          <a:xfrm>
            <a:off x="596124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80" name="PlaceHolder 5"/>
          <p:cNvSpPr>
            <a:spLocks noGrp="1"/>
          </p:cNvSpPr>
          <p:nvPr>
            <p:ph/>
          </p:nvPr>
        </p:nvSpPr>
        <p:spPr>
          <a:xfrm>
            <a:off x="62856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81" name="PlaceHolder 6"/>
          <p:cNvSpPr>
            <a:spLocks noGrp="1"/>
          </p:cNvSpPr>
          <p:nvPr>
            <p:ph/>
          </p:nvPr>
        </p:nvSpPr>
        <p:spPr>
          <a:xfrm>
            <a:off x="329508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82" name="PlaceHolder 7"/>
          <p:cNvSpPr>
            <a:spLocks noGrp="1"/>
          </p:cNvSpPr>
          <p:nvPr>
            <p:ph/>
          </p:nvPr>
        </p:nvSpPr>
        <p:spPr>
          <a:xfrm>
            <a:off x="596124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5E8AC0-33AC-4332-9545-BE5DA0B1BB1F}"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2" name="PlaceHolder 2"/>
          <p:cNvSpPr>
            <a:spLocks noGrp="1"/>
          </p:cNvSpPr>
          <p:nvPr>
            <p:ph type="subTitle"/>
          </p:nvPr>
        </p:nvSpPr>
        <p:spPr>
          <a:xfrm>
            <a:off x="628560" y="1424160"/>
            <a:ext cx="7886520" cy="20044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3615614-3A26-4B5B-9EF2-3B95B7EA57B3}"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4" name="PlaceHolder 2"/>
          <p:cNvSpPr>
            <a:spLocks noGrp="1"/>
          </p:cNvSpPr>
          <p:nvPr>
            <p:ph/>
          </p:nvPr>
        </p:nvSpPr>
        <p:spPr>
          <a:xfrm>
            <a:off x="628560" y="1424160"/>
            <a:ext cx="788652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4209806-DA26-47E7-88EA-EE30DE9E4F44}"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6"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97"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931877D-A54E-4633-8D58-642B14FCDCE5}"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0D3DEF9-4037-4BE3-BE0C-5289D7EDF604}"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 name="PlaceHolder 2"/>
          <p:cNvSpPr>
            <a:spLocks noGrp="1"/>
          </p:cNvSpPr>
          <p:nvPr>
            <p:ph/>
          </p:nvPr>
        </p:nvSpPr>
        <p:spPr>
          <a:xfrm>
            <a:off x="628560" y="1424160"/>
            <a:ext cx="788652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628560" y="365040"/>
            <a:ext cx="7886520" cy="35474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13135FD-96CE-43B8-9CBC-6CEA55A1A668}"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01"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02"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03"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17240A8-5510-4A5E-8CB2-03BC2A1B2356}"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05"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06"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07" name="PlaceHolder 4"/>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7CD2522-6CCC-466B-BAFD-82B93787F950}"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09"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0"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1" name="PlaceHolder 4"/>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7D97899-DBF1-452B-94DA-86B179A393FE}"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3" name="PlaceHolder 2"/>
          <p:cNvSpPr>
            <a:spLocks noGrp="1"/>
          </p:cNvSpPr>
          <p:nvPr>
            <p:ph/>
          </p:nvPr>
        </p:nvSpPr>
        <p:spPr>
          <a:xfrm>
            <a:off x="628560" y="142416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4" name="PlaceHolder 3"/>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E1672EE-9EDD-4E71-89F1-0301B358526B}"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6"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7"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8"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19" name="PlaceHolder 5"/>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7EA9CF2-4944-4942-AF08-73C557CBECFC}"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21" name="PlaceHolder 2"/>
          <p:cNvSpPr>
            <a:spLocks noGrp="1"/>
          </p:cNvSpPr>
          <p:nvPr>
            <p:ph/>
          </p:nvPr>
        </p:nvSpPr>
        <p:spPr>
          <a:xfrm>
            <a:off x="62856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2" name="PlaceHolder 3"/>
          <p:cNvSpPr>
            <a:spLocks noGrp="1"/>
          </p:cNvSpPr>
          <p:nvPr>
            <p:ph/>
          </p:nvPr>
        </p:nvSpPr>
        <p:spPr>
          <a:xfrm>
            <a:off x="329508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3" name="PlaceHolder 4"/>
          <p:cNvSpPr>
            <a:spLocks noGrp="1"/>
          </p:cNvSpPr>
          <p:nvPr>
            <p:ph/>
          </p:nvPr>
        </p:nvSpPr>
        <p:spPr>
          <a:xfrm>
            <a:off x="596124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4" name="PlaceHolder 5"/>
          <p:cNvSpPr>
            <a:spLocks noGrp="1"/>
          </p:cNvSpPr>
          <p:nvPr>
            <p:ph/>
          </p:nvPr>
        </p:nvSpPr>
        <p:spPr>
          <a:xfrm>
            <a:off x="62856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5" name="PlaceHolder 6"/>
          <p:cNvSpPr>
            <a:spLocks noGrp="1"/>
          </p:cNvSpPr>
          <p:nvPr>
            <p:ph/>
          </p:nvPr>
        </p:nvSpPr>
        <p:spPr>
          <a:xfrm>
            <a:off x="329508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6" name="PlaceHolder 7"/>
          <p:cNvSpPr>
            <a:spLocks noGrp="1"/>
          </p:cNvSpPr>
          <p:nvPr>
            <p:ph/>
          </p:nvPr>
        </p:nvSpPr>
        <p:spPr>
          <a:xfrm>
            <a:off x="596124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32DDF8F4-1EC9-4BD0-A1A6-7F20F16E3780}"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37" name="PlaceHolder 2"/>
          <p:cNvSpPr>
            <a:spLocks noGrp="1"/>
          </p:cNvSpPr>
          <p:nvPr>
            <p:ph type="subTitle"/>
          </p:nvPr>
        </p:nvSpPr>
        <p:spPr>
          <a:xfrm>
            <a:off x="628560" y="1424160"/>
            <a:ext cx="7886520" cy="20044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39" name="PlaceHolder 2"/>
          <p:cNvSpPr>
            <a:spLocks noGrp="1"/>
          </p:cNvSpPr>
          <p:nvPr>
            <p:ph/>
          </p:nvPr>
        </p:nvSpPr>
        <p:spPr>
          <a:xfrm>
            <a:off x="628560" y="1424160"/>
            <a:ext cx="788652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2"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41"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42"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28560" y="365040"/>
            <a:ext cx="7886520" cy="35474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46"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47"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48"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0"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51"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52" name="PlaceHolder 4"/>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4"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55"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56" name="PlaceHolder 4"/>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8" name="PlaceHolder 2"/>
          <p:cNvSpPr>
            <a:spLocks noGrp="1"/>
          </p:cNvSpPr>
          <p:nvPr>
            <p:ph/>
          </p:nvPr>
        </p:nvSpPr>
        <p:spPr>
          <a:xfrm>
            <a:off x="628560" y="142416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59" name="PlaceHolder 3"/>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61"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2"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3"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4" name="PlaceHolder 5"/>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66" name="PlaceHolder 2"/>
          <p:cNvSpPr>
            <a:spLocks noGrp="1"/>
          </p:cNvSpPr>
          <p:nvPr>
            <p:ph/>
          </p:nvPr>
        </p:nvSpPr>
        <p:spPr>
          <a:xfrm>
            <a:off x="62856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7" name="PlaceHolder 3"/>
          <p:cNvSpPr>
            <a:spLocks noGrp="1"/>
          </p:cNvSpPr>
          <p:nvPr>
            <p:ph/>
          </p:nvPr>
        </p:nvSpPr>
        <p:spPr>
          <a:xfrm>
            <a:off x="329508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8" name="PlaceHolder 4"/>
          <p:cNvSpPr>
            <a:spLocks noGrp="1"/>
          </p:cNvSpPr>
          <p:nvPr>
            <p:ph/>
          </p:nvPr>
        </p:nvSpPr>
        <p:spPr>
          <a:xfrm>
            <a:off x="596124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69" name="PlaceHolder 5"/>
          <p:cNvSpPr>
            <a:spLocks noGrp="1"/>
          </p:cNvSpPr>
          <p:nvPr>
            <p:ph/>
          </p:nvPr>
        </p:nvSpPr>
        <p:spPr>
          <a:xfrm>
            <a:off x="62856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70" name="PlaceHolder 6"/>
          <p:cNvSpPr>
            <a:spLocks noGrp="1"/>
          </p:cNvSpPr>
          <p:nvPr>
            <p:ph/>
          </p:nvPr>
        </p:nvSpPr>
        <p:spPr>
          <a:xfrm>
            <a:off x="329508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71" name="PlaceHolder 7"/>
          <p:cNvSpPr>
            <a:spLocks noGrp="1"/>
          </p:cNvSpPr>
          <p:nvPr>
            <p:ph/>
          </p:nvPr>
        </p:nvSpPr>
        <p:spPr>
          <a:xfrm>
            <a:off x="596124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19A15BCF-45E2-4DEC-9A02-39F9EFBBDE5A}"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0"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81" name="PlaceHolder 2"/>
          <p:cNvSpPr>
            <a:spLocks noGrp="1"/>
          </p:cNvSpPr>
          <p:nvPr>
            <p:ph type="subTitle"/>
          </p:nvPr>
        </p:nvSpPr>
        <p:spPr>
          <a:xfrm>
            <a:off x="628560" y="1424160"/>
            <a:ext cx="7886520" cy="20044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6855C12-06CC-4B88-90CB-47D020D3ABB3}"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83" name="PlaceHolder 2"/>
          <p:cNvSpPr>
            <a:spLocks noGrp="1"/>
          </p:cNvSpPr>
          <p:nvPr>
            <p:ph/>
          </p:nvPr>
        </p:nvSpPr>
        <p:spPr>
          <a:xfrm>
            <a:off x="628560" y="1424160"/>
            <a:ext cx="788652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D4FCE3B2-A934-45EB-A89E-66C3DBEA169E}"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85"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86"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9D21FBD-73AB-4EE1-BBE6-829DEE9347BD}"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7"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4F6201CA-6D82-4086-B85D-A0DFB55A30D2}"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8" name="PlaceHolder 1"/>
          <p:cNvSpPr>
            <a:spLocks noGrp="1"/>
          </p:cNvSpPr>
          <p:nvPr>
            <p:ph type="subTitle"/>
          </p:nvPr>
        </p:nvSpPr>
        <p:spPr>
          <a:xfrm>
            <a:off x="628560" y="365040"/>
            <a:ext cx="7886520" cy="35474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A046D86-E266-47FB-9921-8D311BC72FE0}"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90"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91"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92"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A452046-BE6A-409A-9BF4-CC2643E56CF8}"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94"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95"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96" name="PlaceHolder 4"/>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402F80A-71ED-44CF-BE4D-C5DF2995F115}"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98"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99"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00" name="PlaceHolder 4"/>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14A18E93-2E81-4B24-ABAE-9176D99BE3DF}"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02" name="PlaceHolder 2"/>
          <p:cNvSpPr>
            <a:spLocks noGrp="1"/>
          </p:cNvSpPr>
          <p:nvPr>
            <p:ph/>
          </p:nvPr>
        </p:nvSpPr>
        <p:spPr>
          <a:xfrm>
            <a:off x="628560" y="142416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03" name="PlaceHolder 3"/>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033A20A8-938C-479E-8750-7E416F8FC6A2}"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05"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06"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07"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08" name="PlaceHolder 5"/>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3803A58D-B1A5-4FB2-A1ED-E633F04F25D3}"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28560" y="365040"/>
            <a:ext cx="7886520" cy="35474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10" name="PlaceHolder 2"/>
          <p:cNvSpPr>
            <a:spLocks noGrp="1"/>
          </p:cNvSpPr>
          <p:nvPr>
            <p:ph/>
          </p:nvPr>
        </p:nvSpPr>
        <p:spPr>
          <a:xfrm>
            <a:off x="62856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1" name="PlaceHolder 3"/>
          <p:cNvSpPr>
            <a:spLocks noGrp="1"/>
          </p:cNvSpPr>
          <p:nvPr>
            <p:ph/>
          </p:nvPr>
        </p:nvSpPr>
        <p:spPr>
          <a:xfrm>
            <a:off x="329508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2" name="PlaceHolder 4"/>
          <p:cNvSpPr>
            <a:spLocks noGrp="1"/>
          </p:cNvSpPr>
          <p:nvPr>
            <p:ph/>
          </p:nvPr>
        </p:nvSpPr>
        <p:spPr>
          <a:xfrm>
            <a:off x="5961240" y="142416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3" name="PlaceHolder 5"/>
          <p:cNvSpPr>
            <a:spLocks noGrp="1"/>
          </p:cNvSpPr>
          <p:nvPr>
            <p:ph/>
          </p:nvPr>
        </p:nvSpPr>
        <p:spPr>
          <a:xfrm>
            <a:off x="62856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4" name="PlaceHolder 6"/>
          <p:cNvSpPr>
            <a:spLocks noGrp="1"/>
          </p:cNvSpPr>
          <p:nvPr>
            <p:ph/>
          </p:nvPr>
        </p:nvSpPr>
        <p:spPr>
          <a:xfrm>
            <a:off x="329508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5" name="PlaceHolder 7"/>
          <p:cNvSpPr>
            <a:spLocks noGrp="1"/>
          </p:cNvSpPr>
          <p:nvPr>
            <p:ph/>
          </p:nvPr>
        </p:nvSpPr>
        <p:spPr>
          <a:xfrm>
            <a:off x="5961240" y="2471040"/>
            <a:ext cx="253908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C22EC52A-E0CF-4552-B2BC-EA40B5D4D67D}"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6"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7" name="PlaceHolder 3"/>
          <p:cNvSpPr>
            <a:spLocks noGrp="1"/>
          </p:cNvSpPr>
          <p:nvPr>
            <p:ph/>
          </p:nvPr>
        </p:nvSpPr>
        <p:spPr>
          <a:xfrm>
            <a:off x="466992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18" name="PlaceHolder 4"/>
          <p:cNvSpPr>
            <a:spLocks noGrp="1"/>
          </p:cNvSpPr>
          <p:nvPr>
            <p:ph/>
          </p:nvPr>
        </p:nvSpPr>
        <p:spPr>
          <a:xfrm>
            <a:off x="62856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0" name="PlaceHolder 2"/>
          <p:cNvSpPr>
            <a:spLocks noGrp="1"/>
          </p:cNvSpPr>
          <p:nvPr>
            <p:ph/>
          </p:nvPr>
        </p:nvSpPr>
        <p:spPr>
          <a:xfrm>
            <a:off x="628560" y="1424160"/>
            <a:ext cx="3848400" cy="200448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1"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2" name="PlaceHolder 4"/>
          <p:cNvSpPr>
            <a:spLocks noGrp="1"/>
          </p:cNvSpPr>
          <p:nvPr>
            <p:ph/>
          </p:nvPr>
        </p:nvSpPr>
        <p:spPr>
          <a:xfrm>
            <a:off x="4669920" y="247104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28560" y="365040"/>
            <a:ext cx="7886520" cy="7650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24" name="PlaceHolder 2"/>
          <p:cNvSpPr>
            <a:spLocks noGrp="1"/>
          </p:cNvSpPr>
          <p:nvPr>
            <p:ph/>
          </p:nvPr>
        </p:nvSpPr>
        <p:spPr>
          <a:xfrm>
            <a:off x="62856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5" name="PlaceHolder 3"/>
          <p:cNvSpPr>
            <a:spLocks noGrp="1"/>
          </p:cNvSpPr>
          <p:nvPr>
            <p:ph/>
          </p:nvPr>
        </p:nvSpPr>
        <p:spPr>
          <a:xfrm>
            <a:off x="4669920" y="1424160"/>
            <a:ext cx="384840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
        <p:nvSpPr>
          <p:cNvPr id="26" name="PlaceHolder 4"/>
          <p:cNvSpPr>
            <a:spLocks noGrp="1"/>
          </p:cNvSpPr>
          <p:nvPr>
            <p:ph/>
          </p:nvPr>
        </p:nvSpPr>
        <p:spPr>
          <a:xfrm>
            <a:off x="628560" y="2471040"/>
            <a:ext cx="7886520" cy="955800"/>
          </a:xfrm>
          <a:prstGeom prst="rect">
            <a:avLst/>
          </a:prstGeom>
          <a:noFill/>
          <a:ln w="0">
            <a:noFill/>
          </a:ln>
        </p:spPr>
        <p:txBody>
          <a:bodyPr lIns="0" tIns="0" rIns="0" bIns="0" anchor="t">
            <a:normAutofit/>
          </a:bodyPr>
          <a:lstStyle/>
          <a:p>
            <a:pPr indent="0">
              <a:lnSpc>
                <a:spcPct val="90000"/>
              </a:lnSpc>
              <a:spcBef>
                <a:spcPts val="1417"/>
              </a:spcBef>
              <a:buNone/>
            </a:pPr>
            <a:endParaRPr lang="fr-FR" sz="2600" b="0" strike="noStrike" spc="-1">
              <a:solidFill>
                <a:srgbClr val="00A3A6"/>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3A6"/>
        </a:solidFill>
        <a:effectLst/>
      </p:bgPr>
    </p:bg>
    <p:spTree>
      <p:nvGrpSpPr>
        <p:cNvPr id="1" name=""/>
        <p:cNvGrpSpPr/>
        <p:nvPr/>
      </p:nvGrpSpPr>
      <p:grpSpPr>
        <a:xfrm>
          <a:off x="0" y="0"/>
          <a:ext cx="0" cy="0"/>
          <a:chOff x="0" y="0"/>
          <a:chExt cx="0" cy="0"/>
        </a:xfrm>
      </p:grpSpPr>
      <p:pic>
        <p:nvPicPr>
          <p:cNvPr id="6" name="Image 3"/>
          <p:cNvPicPr/>
          <p:nvPr/>
        </p:nvPicPr>
        <p:blipFill>
          <a:blip r:embed="rId14"/>
          <a:stretch/>
        </p:blipFill>
        <p:spPr>
          <a:xfrm>
            <a:off x="2401920" y="1272240"/>
            <a:ext cx="1546200" cy="417240"/>
          </a:xfrm>
          <a:prstGeom prst="rect">
            <a:avLst/>
          </a:prstGeom>
          <a:ln w="0">
            <a:noFill/>
          </a:ln>
        </p:spPr>
      </p:pic>
      <p:pic>
        <p:nvPicPr>
          <p:cNvPr id="7" name="Image 4"/>
          <p:cNvPicPr/>
          <p:nvPr/>
        </p:nvPicPr>
        <p:blipFill>
          <a:blip r:embed="rId15"/>
          <a:stretch/>
        </p:blipFill>
        <p:spPr>
          <a:xfrm>
            <a:off x="0" y="2837520"/>
            <a:ext cx="4075920" cy="2790000"/>
          </a:xfrm>
          <a:prstGeom prst="rect">
            <a:avLst/>
          </a:prstGeom>
          <a:ln w="0">
            <a:noFill/>
          </a:ln>
        </p:spPr>
      </p:pic>
      <p:pic>
        <p:nvPicPr>
          <p:cNvPr id="2" name="Image 5"/>
          <p:cNvPicPr/>
          <p:nvPr/>
        </p:nvPicPr>
        <p:blipFill>
          <a:blip r:embed="rId16"/>
          <a:stretch/>
        </p:blipFill>
        <p:spPr>
          <a:xfrm>
            <a:off x="1869480" y="2825280"/>
            <a:ext cx="313920" cy="428040"/>
          </a:xfrm>
          <a:prstGeom prst="rect">
            <a:avLst/>
          </a:prstGeom>
          <a:ln w="0">
            <a:noFill/>
          </a:ln>
        </p:spPr>
      </p:pic>
      <p:sp>
        <p:nvSpPr>
          <p:cNvPr id="3" name="Rectangle 6"/>
          <p:cNvSpPr/>
          <p:nvPr/>
        </p:nvSpPr>
        <p:spPr>
          <a:xfrm>
            <a:off x="0" y="5994720"/>
            <a:ext cx="12191760" cy="864000"/>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p:style>
        <p:txBody>
          <a:bodyPr vertOverflow="overflow" horzOverflow="overflow" numCol="1" spcCol="0" anchor="ctr">
            <a:noAutofit/>
          </a:bodyPr>
          <a:lstStyle/>
          <a:p>
            <a:pPr algn="ctr">
              <a:lnSpc>
                <a:spcPct val="100000"/>
              </a:lnSpc>
            </a:pPr>
            <a:endParaRPr lang="fr-FR" sz="1800" b="0" strike="noStrike" spc="-1">
              <a:solidFill>
                <a:srgbClr val="FFFFFF"/>
              </a:solidFill>
              <a:latin typeface="Calibri"/>
            </a:endParaRPr>
          </a:p>
        </p:txBody>
      </p:sp>
      <p:sp>
        <p:nvSpPr>
          <p:cNvPr id="4" name="PlaceHolder 1"/>
          <p:cNvSpPr>
            <a:spLocks noGrp="1"/>
          </p:cNvSpPr>
          <p:nvPr>
            <p:ph type="title"/>
          </p:nvPr>
        </p:nvSpPr>
        <p:spPr>
          <a:xfrm>
            <a:off x="2401920" y="2767320"/>
            <a:ext cx="9143640" cy="1057320"/>
          </a:xfrm>
          <a:prstGeom prst="rect">
            <a:avLst/>
          </a:prstGeom>
          <a:noFill/>
          <a:ln w="0">
            <a:noFill/>
          </a:ln>
        </p:spPr>
        <p:txBody>
          <a:bodyPr anchor="t">
            <a:normAutofit/>
          </a:bodyPr>
          <a:lstStyle/>
          <a:p>
            <a:pPr indent="0">
              <a:lnSpc>
                <a:spcPct val="90000"/>
              </a:lnSpc>
              <a:buNone/>
              <a:tabLst>
                <a:tab pos="0" algn="l"/>
              </a:tabLst>
            </a:pPr>
            <a:r>
              <a:rPr lang="fr-FR" sz="3600" b="0" strike="noStrike" spc="-1">
                <a:solidFill>
                  <a:srgbClr val="FFFFFF"/>
                </a:solidFill>
                <a:latin typeface="Calibri Light"/>
              </a:rPr>
              <a:t>Modifiez le style du titre</a:t>
            </a:r>
            <a:endParaRPr lang="fr-FR" sz="3600" b="0" strike="noStrike" spc="-1">
              <a:solidFill>
                <a:srgbClr val="000000"/>
              </a:solidFill>
              <a:latin typeface="Calibri"/>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ZoneTexte 12"/>
          <p:cNvSpPr/>
          <p:nvPr/>
        </p:nvSpPr>
        <p:spPr>
          <a:xfrm>
            <a:off x="9923040" y="6337800"/>
            <a:ext cx="2088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fr-FR" sz="1200" b="0" strike="noStrike" spc="-1">
                <a:solidFill>
                  <a:srgbClr val="00A3A6"/>
                </a:solidFill>
                <a:latin typeface="Raleway"/>
              </a:rPr>
              <a:t>p. </a:t>
            </a:r>
            <a:fld id="{BCFCCE3D-EECD-4272-B88E-52A8505219E8}" type="slidenum">
              <a:rPr lang="fr-FR" sz="1200" b="0" strike="noStrike" spc="-1">
                <a:solidFill>
                  <a:srgbClr val="00A3A6"/>
                </a:solidFill>
                <a:latin typeface="Raleway"/>
              </a:rPr>
              <a:t>‹N°›</a:t>
            </a:fld>
            <a:endParaRPr lang="fr-FR" sz="1200" b="0" strike="noStrike" spc="-1">
              <a:solidFill>
                <a:srgbClr val="000000"/>
              </a:solidFill>
              <a:latin typeface="Arial"/>
            </a:endParaRPr>
          </a:p>
        </p:txBody>
      </p:sp>
      <p:pic>
        <p:nvPicPr>
          <p:cNvPr id="43" name="Image 13"/>
          <p:cNvPicPr/>
          <p:nvPr/>
        </p:nvPicPr>
        <p:blipFill>
          <a:blip r:embed="rId14" cstate="screen">
            <a:extLst>
              <a:ext uri="{28A0092B-C50C-407E-A947-70E740481C1C}">
                <a14:useLocalDpi xmlns:a14="http://schemas.microsoft.com/office/drawing/2010/main"/>
              </a:ext>
            </a:extLst>
          </a:blip>
          <a:stretch/>
        </p:blipFill>
        <p:spPr>
          <a:xfrm>
            <a:off x="0" y="5994360"/>
            <a:ext cx="1999800" cy="843120"/>
          </a:xfrm>
          <a:prstGeom prst="rect">
            <a:avLst/>
          </a:prstGeom>
          <a:ln w="0">
            <a:noFill/>
          </a:ln>
        </p:spPr>
      </p:pic>
      <p:sp>
        <p:nvSpPr>
          <p:cNvPr id="44" name="ZoneTexte 14"/>
          <p:cNvSpPr/>
          <p:nvPr/>
        </p:nvSpPr>
        <p:spPr>
          <a:xfrm>
            <a:off x="1143000" y="6350760"/>
            <a:ext cx="6715800" cy="2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000" b="0" strike="noStrike" spc="-1">
                <a:solidFill>
                  <a:srgbClr val="275662"/>
                </a:solidFill>
                <a:latin typeface="Calibri"/>
              </a:rPr>
              <a:t> </a:t>
            </a:r>
            <a:endParaRPr lang="fr-FR" sz="1000" b="0" strike="noStrike" spc="-1">
              <a:solidFill>
                <a:srgbClr val="000000"/>
              </a:solidFill>
              <a:latin typeface="Arial"/>
            </a:endParaRPr>
          </a:p>
        </p:txBody>
      </p:sp>
      <p:sp>
        <p:nvSpPr>
          <p:cNvPr id="45" name="PlaceHolder 1"/>
          <p:cNvSpPr>
            <a:spLocks noGrp="1"/>
          </p:cNvSpPr>
          <p:nvPr>
            <p:ph type="title"/>
          </p:nvPr>
        </p:nvSpPr>
        <p:spPr>
          <a:xfrm>
            <a:off x="743040" y="149760"/>
            <a:ext cx="10216080" cy="887760"/>
          </a:xfrm>
          <a:prstGeom prst="rect">
            <a:avLst/>
          </a:prstGeom>
          <a:noFill/>
          <a:ln w="0">
            <a:noFill/>
          </a:ln>
        </p:spPr>
        <p:txBody>
          <a:bodyPr lIns="0" tIns="46800" anchor="ctr">
            <a:normAutofit/>
          </a:bodyPr>
          <a:lstStyle/>
          <a:p>
            <a:pPr marL="457200" indent="-457200">
              <a:lnSpc>
                <a:spcPct val="90000"/>
              </a:lnSpc>
              <a:buSzPct val="100054"/>
              <a:buBlip>
                <a:blip r:embed="rId15"/>
              </a:buBlip>
            </a:pPr>
            <a:r>
              <a:rPr lang="fr-FR" sz="3000" b="1" strike="noStrike" spc="-1">
                <a:solidFill>
                  <a:srgbClr val="00A3A6"/>
                </a:solidFill>
                <a:latin typeface="Calibri Light"/>
              </a:rPr>
              <a:t>Modifiez le style du titre</a:t>
            </a:r>
            <a:endParaRPr lang="fr-FR" sz="3000" b="0" strike="noStrike" spc="-1">
              <a:solidFill>
                <a:srgbClr val="000000"/>
              </a:solidFill>
              <a:latin typeface="Calibri"/>
            </a:endParaRPr>
          </a:p>
        </p:txBody>
      </p:sp>
      <p:sp>
        <p:nvSpPr>
          <p:cNvPr id="46" name="PlaceHolder 2"/>
          <p:cNvSpPr>
            <a:spLocks noGrp="1"/>
          </p:cNvSpPr>
          <p:nvPr>
            <p:ph type="body"/>
          </p:nvPr>
        </p:nvSpPr>
        <p:spPr>
          <a:xfrm>
            <a:off x="1122480" y="1537920"/>
            <a:ext cx="9679680" cy="4006440"/>
          </a:xfrm>
          <a:prstGeom prst="rect">
            <a:avLst/>
          </a:prstGeom>
          <a:noFill/>
          <a:ln w="0">
            <a:noFill/>
          </a:ln>
        </p:spPr>
        <p:txBody>
          <a:bodyPr anchor="t">
            <a:normAutofit/>
          </a:bodyPr>
          <a:lstStyle/>
          <a:p>
            <a:pPr indent="0">
              <a:lnSpc>
                <a:spcPct val="90000"/>
              </a:lnSpc>
              <a:spcBef>
                <a:spcPts val="1001"/>
              </a:spcBef>
              <a:buNone/>
              <a:tabLst>
                <a:tab pos="0" algn="l"/>
              </a:tabLst>
            </a:pPr>
            <a:r>
              <a:rPr lang="fr-FR" sz="1600" b="0" strike="noStrike" spc="-1">
                <a:solidFill>
                  <a:srgbClr val="000000"/>
                </a:solidFill>
                <a:latin typeface="Calibri"/>
              </a:rPr>
              <a:t>Cliquez pour modifier les styles du texte du masque</a:t>
            </a:r>
            <a:endParaRPr lang="fr-FR" sz="1600" b="0" strike="noStrike" spc="-1">
              <a:solidFill>
                <a:srgbClr val="00A3A6"/>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ZoneTexte 12"/>
          <p:cNvSpPr/>
          <p:nvPr/>
        </p:nvSpPr>
        <p:spPr>
          <a:xfrm>
            <a:off x="9923040" y="6337800"/>
            <a:ext cx="2088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fr-FR" sz="1200" b="0" strike="noStrike" spc="-1">
                <a:solidFill>
                  <a:srgbClr val="00A3A6"/>
                </a:solidFill>
                <a:latin typeface="Raleway"/>
              </a:rPr>
              <a:t>p. </a:t>
            </a:r>
            <a:fld id="{F3D0DDF4-4822-4C0F-9DC8-A9705E28CBF0}" type="slidenum">
              <a:rPr lang="fr-FR" sz="1200" b="0" strike="noStrike" spc="-1">
                <a:solidFill>
                  <a:srgbClr val="00A3A6"/>
                </a:solidFill>
                <a:latin typeface="Raleway"/>
              </a:rPr>
              <a:t>‹N°›</a:t>
            </a:fld>
            <a:endParaRPr lang="fr-FR" sz="1200" b="0" strike="noStrike" spc="-1">
              <a:solidFill>
                <a:srgbClr val="000000"/>
              </a:solidFill>
              <a:latin typeface="Arial"/>
            </a:endParaRPr>
          </a:p>
        </p:txBody>
      </p:sp>
      <p:pic>
        <p:nvPicPr>
          <p:cNvPr id="84" name="Image 13"/>
          <p:cNvPicPr/>
          <p:nvPr/>
        </p:nvPicPr>
        <p:blipFill>
          <a:blip r:embed="rId14" cstate="screen">
            <a:extLst>
              <a:ext uri="{28A0092B-C50C-407E-A947-70E740481C1C}">
                <a14:useLocalDpi xmlns:a14="http://schemas.microsoft.com/office/drawing/2010/main"/>
              </a:ext>
            </a:extLst>
          </a:blip>
          <a:stretch/>
        </p:blipFill>
        <p:spPr>
          <a:xfrm>
            <a:off x="0" y="5994360"/>
            <a:ext cx="1999800" cy="843120"/>
          </a:xfrm>
          <a:prstGeom prst="rect">
            <a:avLst/>
          </a:prstGeom>
          <a:ln w="0">
            <a:noFill/>
          </a:ln>
        </p:spPr>
      </p:pic>
      <p:sp>
        <p:nvSpPr>
          <p:cNvPr id="85" name="ZoneTexte 14"/>
          <p:cNvSpPr/>
          <p:nvPr/>
        </p:nvSpPr>
        <p:spPr>
          <a:xfrm>
            <a:off x="1143000" y="6350760"/>
            <a:ext cx="6715800" cy="2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000" b="0" strike="noStrike" spc="-1">
                <a:solidFill>
                  <a:srgbClr val="275662"/>
                </a:solidFill>
                <a:latin typeface="Calibri"/>
              </a:rPr>
              <a:t> </a:t>
            </a:r>
            <a:endParaRPr lang="fr-FR" sz="1000" b="0" strike="noStrike" spc="-1">
              <a:solidFill>
                <a:srgbClr val="000000"/>
              </a:solidFill>
              <a:latin typeface="Arial"/>
            </a:endParaRPr>
          </a:p>
        </p:txBody>
      </p:sp>
      <p:sp>
        <p:nvSpPr>
          <p:cNvPr id="86" name="PlaceHolder 1"/>
          <p:cNvSpPr>
            <a:spLocks noGrp="1"/>
          </p:cNvSpPr>
          <p:nvPr>
            <p:ph type="title"/>
          </p:nvPr>
        </p:nvSpPr>
        <p:spPr>
          <a:xfrm>
            <a:off x="628560" y="365040"/>
            <a:ext cx="7886520" cy="765000"/>
          </a:xfrm>
          <a:prstGeom prst="rect">
            <a:avLst/>
          </a:prstGeom>
          <a:noFill/>
          <a:ln w="0">
            <a:noFill/>
          </a:ln>
        </p:spPr>
        <p:txBody>
          <a:bodyPr lIns="0" tIns="46800" anchor="ctr">
            <a:noAutofit/>
          </a:bodyPr>
          <a:lstStyle/>
          <a:p>
            <a:pPr marL="457200" indent="-457200">
              <a:lnSpc>
                <a:spcPct val="90000"/>
              </a:lnSpc>
              <a:buSzPct val="100054"/>
              <a:buBlip>
                <a:blip r:embed="rId15"/>
              </a:buBlip>
            </a:pPr>
            <a:r>
              <a:rPr lang="fr-FR" sz="3000" b="1" strike="noStrike" spc="-1">
                <a:solidFill>
                  <a:srgbClr val="00A3A6"/>
                </a:solidFill>
                <a:latin typeface="Calibri Light"/>
              </a:rPr>
              <a:t>Modifiez le style du titre</a:t>
            </a:r>
            <a:endParaRPr lang="fr-FR" sz="3000" b="0" strike="noStrike" spc="-1">
              <a:solidFill>
                <a:srgbClr val="000000"/>
              </a:solidFill>
              <a:latin typeface="Calibri"/>
            </a:endParaRPr>
          </a:p>
        </p:txBody>
      </p:sp>
      <p:sp>
        <p:nvSpPr>
          <p:cNvPr id="87" name="PlaceHolder 2"/>
          <p:cNvSpPr>
            <a:spLocks noGrp="1"/>
          </p:cNvSpPr>
          <p:nvPr>
            <p:ph type="body"/>
          </p:nvPr>
        </p:nvSpPr>
        <p:spPr>
          <a:xfrm>
            <a:off x="628560" y="1424160"/>
            <a:ext cx="7886520" cy="2004480"/>
          </a:xfrm>
          <a:prstGeom prst="rect">
            <a:avLst/>
          </a:prstGeom>
          <a:noFill/>
          <a:ln w="0">
            <a:noFill/>
          </a:ln>
        </p:spPr>
        <p:txBody>
          <a:bodyPr anchor="t">
            <a:noAutofit/>
          </a:bodyPr>
          <a:lstStyle/>
          <a:p>
            <a:pPr marL="228600" indent="-228600">
              <a:lnSpc>
                <a:spcPct val="90000"/>
              </a:lnSpc>
              <a:spcBef>
                <a:spcPts val="1001"/>
              </a:spcBef>
              <a:buClr>
                <a:srgbClr val="00A3A6"/>
              </a:buClr>
              <a:buFont typeface="Arial"/>
              <a:buChar char="•"/>
            </a:pPr>
            <a:r>
              <a:rPr lang="fr-FR" sz="2600" b="0" strike="noStrike" spc="-1">
                <a:solidFill>
                  <a:srgbClr val="00A3A6"/>
                </a:solidFill>
                <a:latin typeface="Calibri"/>
              </a:rPr>
              <a:t>Modifiez les styles du texte du masque</a:t>
            </a:r>
          </a:p>
          <a:p>
            <a:pPr marL="685800" lvl="1" indent="-228600">
              <a:lnSpc>
                <a:spcPct val="90000"/>
              </a:lnSpc>
              <a:spcBef>
                <a:spcPts val="499"/>
              </a:spcBef>
              <a:buClr>
                <a:srgbClr val="000000"/>
              </a:buClr>
              <a:buFont typeface="Arial"/>
              <a:buChar char="•"/>
            </a:pPr>
            <a:r>
              <a:rPr lang="fr-FR" sz="2400" b="0" strike="noStrike" spc="-1">
                <a:solidFill>
                  <a:srgbClr val="000000"/>
                </a:solidFill>
                <a:latin typeface="Calibri"/>
              </a:rPr>
              <a:t>Deuxième niveau</a:t>
            </a:r>
          </a:p>
          <a:p>
            <a:pPr marL="1143000" lvl="2" indent="-228600">
              <a:lnSpc>
                <a:spcPct val="90000"/>
              </a:lnSpc>
              <a:spcBef>
                <a:spcPts val="499"/>
              </a:spcBef>
              <a:buClr>
                <a:srgbClr val="000000"/>
              </a:buClr>
              <a:buFont typeface="Arial"/>
              <a:buChar char="•"/>
            </a:pPr>
            <a:r>
              <a:rPr lang="fr-FR" sz="2000" b="0" strike="noStrike" spc="-1">
                <a:solidFill>
                  <a:srgbClr val="000000"/>
                </a:solidFill>
                <a:latin typeface="Calibri"/>
              </a:rPr>
              <a:t>Troisième niveau</a:t>
            </a:r>
          </a:p>
          <a:p>
            <a:pPr marL="1600200" lvl="3" indent="-228600">
              <a:lnSpc>
                <a:spcPct val="90000"/>
              </a:lnSpc>
              <a:spcBef>
                <a:spcPts val="499"/>
              </a:spcBef>
              <a:buClr>
                <a:srgbClr val="000000"/>
              </a:buClr>
              <a:buFont typeface="Arial"/>
              <a:buChar char="•"/>
            </a:pPr>
            <a:r>
              <a:rPr lang="fr-FR" sz="1800" b="0" strike="noStrike" spc="-1">
                <a:solidFill>
                  <a:srgbClr val="000000"/>
                </a:solidFill>
                <a:latin typeface="Calibri"/>
              </a:rPr>
              <a:t>Quatrième niveau</a:t>
            </a:r>
          </a:p>
          <a:p>
            <a:pPr marL="2057400" lvl="4" indent="-228600">
              <a:lnSpc>
                <a:spcPct val="90000"/>
              </a:lnSpc>
              <a:spcBef>
                <a:spcPts val="499"/>
              </a:spcBef>
              <a:buClr>
                <a:srgbClr val="000000"/>
              </a:buClr>
              <a:buFont typeface="Arial"/>
              <a:buChar char="•"/>
            </a:pPr>
            <a:r>
              <a:rPr lang="fr-FR" sz="1800" b="0" strike="noStrike" spc="-1">
                <a:solidFill>
                  <a:srgbClr val="000000"/>
                </a:solidFill>
                <a:latin typeface="Calibri"/>
              </a:rPr>
              <a:t>Cinquième niveau</a:t>
            </a:r>
          </a:p>
        </p:txBody>
      </p:sp>
      <p:sp>
        <p:nvSpPr>
          <p:cNvPr id="88" name="PlaceHolder 3"/>
          <p:cNvSpPr>
            <a:spLocks noGrp="1"/>
          </p:cNvSpPr>
          <p:nvPr>
            <p:ph type="dt" idx="1"/>
          </p:nvPr>
        </p:nvSpPr>
        <p:spPr>
          <a:xfrm>
            <a:off x="0" y="0"/>
            <a:ext cx="0" cy="0"/>
          </a:xfrm>
          <a:prstGeom prst="rect">
            <a:avLst/>
          </a:prstGeom>
          <a:noFill/>
          <a:ln w="0">
            <a:noFill/>
          </a:ln>
        </p:spPr>
        <p:txBody>
          <a:bodyPr lIns="90000" tIns="-45000" rIns="90000" bIns="-45000" anchor="t">
            <a:noAutofit/>
          </a:bodyPr>
          <a:lstStyle>
            <a:lvl1pPr indent="0">
              <a:lnSpc>
                <a:spcPct val="100000"/>
              </a:lnSpc>
              <a:buNone/>
              <a:defRPr lang="fr-FR" sz="1800" b="0" strike="noStrike" spc="-1">
                <a:solidFill>
                  <a:srgbClr val="000000"/>
                </a:solidFill>
                <a:latin typeface="Calibri"/>
              </a:defRPr>
            </a:lvl1pPr>
          </a:lstStyle>
          <a:p>
            <a:pPr indent="0">
              <a:lnSpc>
                <a:spcPct val="100000"/>
              </a:lnSpc>
              <a:buNone/>
            </a:pPr>
            <a:r>
              <a:rPr lang="fr-FR" sz="1800" b="0" strike="noStrike" spc="-1">
                <a:solidFill>
                  <a:srgbClr val="000000"/>
                </a:solidFill>
                <a:latin typeface="Calibri"/>
              </a:rPr>
              <a:t>&lt;date/heure&gt;</a:t>
            </a:r>
            <a:endParaRPr lang="fr-FR" sz="1800" b="0" strike="noStrike" spc="-1">
              <a:solidFill>
                <a:srgbClr val="000000"/>
              </a:solidFill>
              <a:latin typeface="Times New Roman"/>
            </a:endParaRPr>
          </a:p>
        </p:txBody>
      </p:sp>
      <p:sp>
        <p:nvSpPr>
          <p:cNvPr id="89" name="PlaceHolder 4"/>
          <p:cNvSpPr>
            <a:spLocks noGrp="1"/>
          </p:cNvSpPr>
          <p:nvPr>
            <p:ph type="ftr" idx="2"/>
          </p:nvPr>
        </p:nvSpPr>
        <p:spPr>
          <a:xfrm>
            <a:off x="0" y="0"/>
            <a:ext cx="0" cy="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90" name="PlaceHolder 5"/>
          <p:cNvSpPr>
            <a:spLocks noGrp="1"/>
          </p:cNvSpPr>
          <p:nvPr>
            <p:ph type="sldNum" idx="3"/>
          </p:nvPr>
        </p:nvSpPr>
        <p:spPr>
          <a:xfrm>
            <a:off x="0" y="0"/>
            <a:ext cx="0" cy="0"/>
          </a:xfrm>
          <a:prstGeom prst="rect">
            <a:avLst/>
          </a:prstGeom>
          <a:noFill/>
          <a:ln w="0">
            <a:noFill/>
          </a:ln>
        </p:spPr>
        <p:txBody>
          <a:bodyPr lIns="90000" tIns="-45000" rIns="90000" bIns="-45000" anchor="t">
            <a:noAutofit/>
          </a:bodyPr>
          <a:lstStyle>
            <a:lvl1pPr indent="0">
              <a:lnSpc>
                <a:spcPct val="100000"/>
              </a:lnSpc>
              <a:buNone/>
              <a:defRPr lang="fr-FR" sz="1800" b="0" strike="noStrike" spc="-1">
                <a:solidFill>
                  <a:srgbClr val="000000"/>
                </a:solidFill>
                <a:latin typeface="Calibri"/>
              </a:defRPr>
            </a:lvl1pPr>
          </a:lstStyle>
          <a:p>
            <a:pPr indent="0">
              <a:lnSpc>
                <a:spcPct val="100000"/>
              </a:lnSpc>
              <a:buNone/>
            </a:pPr>
            <a:fld id="{BE9501F9-948B-4525-9D17-5712AFD94963}" type="slidenum">
              <a:rPr lang="fr-FR" sz="1800" b="0" strike="noStrike" spc="-1">
                <a:solidFill>
                  <a:srgbClr val="000000"/>
                </a:solidFill>
                <a:latin typeface="Calibri"/>
              </a:rPr>
              <a:t>‹N°›</a:t>
            </a:fld>
            <a:endParaRPr lang="fr-FR"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A3A6"/>
        </a:solidFill>
        <a:effectLst/>
      </p:bgPr>
    </p:bg>
    <p:spTree>
      <p:nvGrpSpPr>
        <p:cNvPr id="1" name=""/>
        <p:cNvGrpSpPr/>
        <p:nvPr/>
      </p:nvGrpSpPr>
      <p:grpSpPr>
        <a:xfrm>
          <a:off x="0" y="0"/>
          <a:ext cx="0" cy="0"/>
          <a:chOff x="0" y="0"/>
          <a:chExt cx="0" cy="0"/>
        </a:xfrm>
      </p:grpSpPr>
      <p:sp>
        <p:nvSpPr>
          <p:cNvPr id="127" name="ZoneTexte 12"/>
          <p:cNvSpPr/>
          <p:nvPr/>
        </p:nvSpPr>
        <p:spPr>
          <a:xfrm>
            <a:off x="9923040" y="6337800"/>
            <a:ext cx="2088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fr-FR" sz="1200" b="0" strike="noStrike" spc="-1">
                <a:solidFill>
                  <a:srgbClr val="00A3A6"/>
                </a:solidFill>
                <a:latin typeface="Raleway"/>
              </a:rPr>
              <a:t>p. </a:t>
            </a:r>
            <a:fld id="{797788B8-62C5-4DFE-B423-D6338CF83BEE}" type="slidenum">
              <a:rPr lang="fr-FR" sz="1200" b="0" strike="noStrike" spc="-1">
                <a:solidFill>
                  <a:srgbClr val="00A3A6"/>
                </a:solidFill>
                <a:latin typeface="Raleway"/>
              </a:rPr>
              <a:t>‹N°›</a:t>
            </a:fld>
            <a:endParaRPr lang="fr-FR" sz="1200" b="0" strike="noStrike" spc="-1">
              <a:solidFill>
                <a:srgbClr val="000000"/>
              </a:solidFill>
              <a:latin typeface="Arial"/>
            </a:endParaRPr>
          </a:p>
        </p:txBody>
      </p:sp>
      <p:pic>
        <p:nvPicPr>
          <p:cNvPr id="128" name="Image 13"/>
          <p:cNvPicPr/>
          <p:nvPr/>
        </p:nvPicPr>
        <p:blipFill>
          <a:blip r:embed="rId14" cstate="screen">
            <a:extLst>
              <a:ext uri="{28A0092B-C50C-407E-A947-70E740481C1C}">
                <a14:useLocalDpi xmlns:a14="http://schemas.microsoft.com/office/drawing/2010/main"/>
              </a:ext>
            </a:extLst>
          </a:blip>
          <a:stretch/>
        </p:blipFill>
        <p:spPr>
          <a:xfrm>
            <a:off x="0" y="5994360"/>
            <a:ext cx="1999800" cy="843120"/>
          </a:xfrm>
          <a:prstGeom prst="rect">
            <a:avLst/>
          </a:prstGeom>
          <a:ln w="0">
            <a:noFill/>
          </a:ln>
        </p:spPr>
      </p:pic>
      <p:sp>
        <p:nvSpPr>
          <p:cNvPr id="129" name="ZoneTexte 14"/>
          <p:cNvSpPr/>
          <p:nvPr/>
        </p:nvSpPr>
        <p:spPr>
          <a:xfrm>
            <a:off x="1143000" y="6350760"/>
            <a:ext cx="6715800" cy="2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000" b="0" strike="noStrike" spc="-1">
                <a:solidFill>
                  <a:srgbClr val="275662"/>
                </a:solidFill>
                <a:latin typeface="Calibri"/>
              </a:rPr>
              <a:t> </a:t>
            </a:r>
            <a:endParaRPr lang="fr-FR" sz="1000" b="0" strike="noStrike" spc="-1">
              <a:solidFill>
                <a:srgbClr val="000000"/>
              </a:solidFill>
              <a:latin typeface="Arial"/>
            </a:endParaRPr>
          </a:p>
        </p:txBody>
      </p:sp>
      <p:pic>
        <p:nvPicPr>
          <p:cNvPr id="130" name="Image 3"/>
          <p:cNvPicPr/>
          <p:nvPr/>
        </p:nvPicPr>
        <p:blipFill>
          <a:blip r:embed="rId15"/>
          <a:stretch/>
        </p:blipFill>
        <p:spPr>
          <a:xfrm>
            <a:off x="2401920" y="1272240"/>
            <a:ext cx="1546200" cy="417240"/>
          </a:xfrm>
          <a:prstGeom prst="rect">
            <a:avLst/>
          </a:prstGeom>
          <a:ln w="0">
            <a:noFill/>
          </a:ln>
        </p:spPr>
      </p:pic>
      <p:pic>
        <p:nvPicPr>
          <p:cNvPr id="131" name="Image 4"/>
          <p:cNvPicPr/>
          <p:nvPr/>
        </p:nvPicPr>
        <p:blipFill>
          <a:blip r:embed="rId16"/>
          <a:stretch/>
        </p:blipFill>
        <p:spPr>
          <a:xfrm>
            <a:off x="0" y="2837520"/>
            <a:ext cx="4075920" cy="2790000"/>
          </a:xfrm>
          <a:prstGeom prst="rect">
            <a:avLst/>
          </a:prstGeom>
          <a:ln w="0">
            <a:noFill/>
          </a:ln>
        </p:spPr>
      </p:pic>
      <p:pic>
        <p:nvPicPr>
          <p:cNvPr id="132" name="Image 5"/>
          <p:cNvPicPr/>
          <p:nvPr/>
        </p:nvPicPr>
        <p:blipFill>
          <a:blip r:embed="rId17"/>
          <a:stretch/>
        </p:blipFill>
        <p:spPr>
          <a:xfrm>
            <a:off x="1869480" y="2825280"/>
            <a:ext cx="313920" cy="428040"/>
          </a:xfrm>
          <a:prstGeom prst="rect">
            <a:avLst/>
          </a:prstGeom>
          <a:ln w="0">
            <a:noFill/>
          </a:ln>
        </p:spPr>
      </p:pic>
      <p:sp>
        <p:nvSpPr>
          <p:cNvPr id="133" name="Rectangle 6"/>
          <p:cNvSpPr/>
          <p:nvPr/>
        </p:nvSpPr>
        <p:spPr>
          <a:xfrm>
            <a:off x="0" y="5994720"/>
            <a:ext cx="12191760" cy="864000"/>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p:style>
        <p:txBody>
          <a:bodyPr vertOverflow="overflow" horzOverflow="overflow" numCol="1" spcCol="0" anchor="ctr">
            <a:noAutofit/>
          </a:bodyPr>
          <a:lstStyle/>
          <a:p>
            <a:pPr algn="ctr">
              <a:lnSpc>
                <a:spcPct val="100000"/>
              </a:lnSpc>
            </a:pPr>
            <a:endParaRPr lang="fr-FR" sz="1800" b="0" strike="noStrike" spc="-1">
              <a:solidFill>
                <a:srgbClr val="FFFFFF"/>
              </a:solidFill>
              <a:latin typeface="Calibri"/>
            </a:endParaRPr>
          </a:p>
        </p:txBody>
      </p:sp>
      <p:sp>
        <p:nvSpPr>
          <p:cNvPr id="134" name="PlaceHolder 1"/>
          <p:cNvSpPr>
            <a:spLocks noGrp="1"/>
          </p:cNvSpPr>
          <p:nvPr>
            <p:ph type="title"/>
          </p:nvPr>
        </p:nvSpPr>
        <p:spPr>
          <a:xfrm>
            <a:off x="2401920" y="2767320"/>
            <a:ext cx="9143640" cy="1057320"/>
          </a:xfrm>
          <a:prstGeom prst="rect">
            <a:avLst/>
          </a:prstGeom>
          <a:noFill/>
          <a:ln w="0">
            <a:noFill/>
          </a:ln>
        </p:spPr>
        <p:txBody>
          <a:bodyPr lIns="0" tIns="46800" anchor="t">
            <a:normAutofit/>
          </a:bodyPr>
          <a:lstStyle/>
          <a:p>
            <a:pPr indent="0">
              <a:lnSpc>
                <a:spcPct val="90000"/>
              </a:lnSpc>
              <a:buNone/>
              <a:tabLst>
                <a:tab pos="0" algn="l"/>
              </a:tabLst>
            </a:pPr>
            <a:r>
              <a:rPr lang="fr-FR" sz="3600" b="1" strike="noStrike" spc="-1">
                <a:solidFill>
                  <a:srgbClr val="FFFFFF"/>
                </a:solidFill>
                <a:latin typeface="Calibri Light"/>
              </a:rPr>
              <a:t>Modifiez le style du titre</a:t>
            </a:r>
            <a:endParaRPr lang="fr-FR" sz="3600" b="0" strike="noStrike" spc="-1">
              <a:solidFill>
                <a:srgbClr val="000000"/>
              </a:solidFill>
              <a:latin typeface="Calibri"/>
            </a:endParaRPr>
          </a:p>
        </p:txBody>
      </p:sp>
      <p:sp>
        <p:nvSpPr>
          <p:cNvPr id="13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600" b="0" strike="noStrike" spc="-1">
                <a:solidFill>
                  <a:srgbClr val="00A3A6"/>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ZoneTexte 12"/>
          <p:cNvSpPr/>
          <p:nvPr/>
        </p:nvSpPr>
        <p:spPr>
          <a:xfrm>
            <a:off x="9923040" y="6337800"/>
            <a:ext cx="2088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fr-FR" sz="1200" b="0" strike="noStrike" spc="-1">
                <a:solidFill>
                  <a:srgbClr val="00A3A6"/>
                </a:solidFill>
                <a:latin typeface="Raleway"/>
              </a:rPr>
              <a:t>p. </a:t>
            </a:r>
            <a:fld id="{60F13259-63EF-4317-9735-632E2FB4F0F3}" type="slidenum">
              <a:rPr lang="fr-FR" sz="1200" b="0" strike="noStrike" spc="-1">
                <a:solidFill>
                  <a:srgbClr val="00A3A6"/>
                </a:solidFill>
                <a:latin typeface="Raleway"/>
              </a:rPr>
              <a:t>‹N°›</a:t>
            </a:fld>
            <a:endParaRPr lang="fr-FR" sz="1200" b="0" strike="noStrike" spc="-1">
              <a:solidFill>
                <a:srgbClr val="000000"/>
              </a:solidFill>
              <a:latin typeface="Arial"/>
            </a:endParaRPr>
          </a:p>
        </p:txBody>
      </p:sp>
      <p:pic>
        <p:nvPicPr>
          <p:cNvPr id="173" name="Image 13"/>
          <p:cNvPicPr/>
          <p:nvPr/>
        </p:nvPicPr>
        <p:blipFill>
          <a:blip r:embed="rId14" cstate="screen">
            <a:extLst>
              <a:ext uri="{28A0092B-C50C-407E-A947-70E740481C1C}">
                <a14:useLocalDpi xmlns:a14="http://schemas.microsoft.com/office/drawing/2010/main"/>
              </a:ext>
            </a:extLst>
          </a:blip>
          <a:stretch/>
        </p:blipFill>
        <p:spPr>
          <a:xfrm>
            <a:off x="0" y="5994360"/>
            <a:ext cx="1999800" cy="843120"/>
          </a:xfrm>
          <a:prstGeom prst="rect">
            <a:avLst/>
          </a:prstGeom>
          <a:ln w="0">
            <a:noFill/>
          </a:ln>
        </p:spPr>
      </p:pic>
      <p:sp>
        <p:nvSpPr>
          <p:cNvPr id="174" name="ZoneTexte 14"/>
          <p:cNvSpPr/>
          <p:nvPr/>
        </p:nvSpPr>
        <p:spPr>
          <a:xfrm>
            <a:off x="1143000" y="6350760"/>
            <a:ext cx="6715800" cy="2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1000" b="0" strike="noStrike" spc="-1">
                <a:solidFill>
                  <a:srgbClr val="275662"/>
                </a:solidFill>
                <a:latin typeface="Calibri"/>
              </a:rPr>
              <a:t> </a:t>
            </a:r>
            <a:endParaRPr lang="fr-FR" sz="1000" b="0" strike="noStrike" spc="-1">
              <a:solidFill>
                <a:srgbClr val="000000"/>
              </a:solidFill>
              <a:latin typeface="Arial"/>
            </a:endParaRPr>
          </a:p>
        </p:txBody>
      </p:sp>
      <p:sp>
        <p:nvSpPr>
          <p:cNvPr id="175" name="PlaceHolder 1"/>
          <p:cNvSpPr>
            <a:spLocks noGrp="1"/>
          </p:cNvSpPr>
          <p:nvPr>
            <p:ph type="dt" idx="4"/>
          </p:nvPr>
        </p:nvSpPr>
        <p:spPr>
          <a:xfrm>
            <a:off x="0" y="0"/>
            <a:ext cx="0" cy="0"/>
          </a:xfrm>
          <a:prstGeom prst="rect">
            <a:avLst/>
          </a:prstGeom>
          <a:noFill/>
          <a:ln w="0">
            <a:noFill/>
          </a:ln>
        </p:spPr>
        <p:txBody>
          <a:bodyPr lIns="90000" tIns="-45000" rIns="90000" bIns="-45000" anchor="t">
            <a:noAutofit/>
          </a:bodyPr>
          <a:lstStyle>
            <a:lvl1pPr indent="0">
              <a:lnSpc>
                <a:spcPct val="100000"/>
              </a:lnSpc>
              <a:buNone/>
              <a:defRPr lang="fr-FR" sz="1800" b="0" strike="noStrike" spc="-1">
                <a:solidFill>
                  <a:srgbClr val="000000"/>
                </a:solidFill>
                <a:latin typeface="Calibri"/>
              </a:defRPr>
            </a:lvl1pPr>
          </a:lstStyle>
          <a:p>
            <a:pPr indent="0">
              <a:lnSpc>
                <a:spcPct val="100000"/>
              </a:lnSpc>
              <a:buNone/>
            </a:pPr>
            <a:r>
              <a:rPr lang="fr-FR" sz="1800" b="0" strike="noStrike" spc="-1">
                <a:solidFill>
                  <a:srgbClr val="000000"/>
                </a:solidFill>
                <a:latin typeface="Calibri"/>
              </a:rPr>
              <a:t>&lt;date/heure&gt;</a:t>
            </a:r>
            <a:endParaRPr lang="fr-FR" sz="1800" b="0" strike="noStrike" spc="-1">
              <a:solidFill>
                <a:srgbClr val="000000"/>
              </a:solidFill>
              <a:latin typeface="Times New Roman"/>
            </a:endParaRPr>
          </a:p>
        </p:txBody>
      </p:sp>
      <p:sp>
        <p:nvSpPr>
          <p:cNvPr id="176" name="PlaceHolder 2"/>
          <p:cNvSpPr>
            <a:spLocks noGrp="1"/>
          </p:cNvSpPr>
          <p:nvPr>
            <p:ph type="ftr" idx="5"/>
          </p:nvPr>
        </p:nvSpPr>
        <p:spPr>
          <a:xfrm>
            <a:off x="0" y="0"/>
            <a:ext cx="0" cy="0"/>
          </a:xfrm>
          <a:prstGeom prst="rect">
            <a:avLst/>
          </a:prstGeom>
          <a:noFill/>
          <a:ln w="0">
            <a:noFill/>
          </a:ln>
        </p:spPr>
        <p:txBody>
          <a:bodyPr lIns="90000" tIns="-45000" rIns="90000" bIns="-45000" anchor="t">
            <a:noAutofit/>
          </a:bodyPr>
          <a:lstStyle>
            <a:lvl1pPr indent="0">
              <a:lnSpc>
                <a:spcPct val="100000"/>
              </a:lnSpc>
              <a:buNone/>
              <a:defRPr lang="fr-FR" sz="1800" b="0" strike="noStrike" spc="-1">
                <a:solidFill>
                  <a:srgbClr val="000000"/>
                </a:solidFill>
                <a:latin typeface="Calibri"/>
              </a:defRPr>
            </a:lvl1pPr>
          </a:lstStyle>
          <a:p>
            <a:pPr indent="0">
              <a:lnSpc>
                <a:spcPct val="100000"/>
              </a:lnSpc>
              <a:buNone/>
            </a:pPr>
            <a:r>
              <a:rPr lang="fr-FR" sz="1800" b="0" strike="noStrike" spc="-1">
                <a:solidFill>
                  <a:srgbClr val="000000"/>
                </a:solidFill>
                <a:latin typeface="Calibri"/>
              </a:rPr>
              <a:t>&lt;pied de page&gt;</a:t>
            </a:r>
            <a:endParaRPr lang="fr-FR" sz="1800" b="0" strike="noStrike" spc="-1">
              <a:solidFill>
                <a:srgbClr val="000000"/>
              </a:solidFill>
              <a:latin typeface="Times New Roman"/>
            </a:endParaRPr>
          </a:p>
        </p:txBody>
      </p:sp>
      <p:sp>
        <p:nvSpPr>
          <p:cNvPr id="177" name="PlaceHolder 3"/>
          <p:cNvSpPr>
            <a:spLocks noGrp="1"/>
          </p:cNvSpPr>
          <p:nvPr>
            <p:ph type="sldNum" idx="6"/>
          </p:nvPr>
        </p:nvSpPr>
        <p:spPr>
          <a:xfrm>
            <a:off x="0" y="0"/>
            <a:ext cx="0" cy="0"/>
          </a:xfrm>
          <a:prstGeom prst="rect">
            <a:avLst/>
          </a:prstGeom>
          <a:noFill/>
          <a:ln w="0">
            <a:noFill/>
          </a:ln>
        </p:spPr>
        <p:txBody>
          <a:bodyPr lIns="90000" tIns="-45000" rIns="90000" bIns="-45000" anchor="t">
            <a:noAutofit/>
          </a:bodyPr>
          <a:lstStyle/>
          <a:p>
            <a:pPr indent="0">
              <a:buNone/>
            </a:pPr>
            <a:endParaRPr lang="fr-FR" sz="1800" b="0" strike="noStrike" spc="-1">
              <a:solidFill>
                <a:srgbClr val="000000"/>
              </a:solidFill>
              <a:latin typeface="Times New Roman"/>
            </a:endParaRPr>
          </a:p>
        </p:txBody>
      </p:sp>
      <p:sp>
        <p:nvSpPr>
          <p:cNvPr id="17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Calibri"/>
              </a:rPr>
              <a:t>Cliquez pour éditer le format du texte-titre</a:t>
            </a:r>
          </a:p>
        </p:txBody>
      </p:sp>
      <p:sp>
        <p:nvSpPr>
          <p:cNvPr id="17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600" b="0" strike="noStrike" spc="-1">
                <a:solidFill>
                  <a:srgbClr val="00A3A6"/>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s://www.encyclopedie-environnement.org/vivant/effets-temperature-sur-photosynthes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hyperlink" Target="https://www.ecologie.gouv.fr/impacts-du-changement-climatique-agriculture-et-foret"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4.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wmf"/><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3.w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hyperlink" Target="https://www.sciencephoto.com/contributor/mjj/"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2417400" y="2585520"/>
            <a:ext cx="5983200" cy="1854720"/>
          </a:xfrm>
          <a:prstGeom prst="rect">
            <a:avLst/>
          </a:prstGeom>
          <a:noFill/>
          <a:ln w="0">
            <a:noFill/>
          </a:ln>
        </p:spPr>
        <p:txBody>
          <a:bodyPr anchor="t">
            <a:normAutofit fontScale="90000"/>
          </a:bodyPr>
          <a:lstStyle/>
          <a:p>
            <a:pPr indent="0" algn="ctr">
              <a:lnSpc>
                <a:spcPct val="90000"/>
              </a:lnSpc>
              <a:buNone/>
              <a:tabLst>
                <a:tab pos="0" algn="l"/>
              </a:tabLst>
            </a:pPr>
            <a:r>
              <a:rPr lang="fr-FR" sz="3600" b="0" strike="noStrike" spc="-1">
                <a:solidFill>
                  <a:srgbClr val="FFFFFF"/>
                </a:solidFill>
                <a:latin typeface="Calibri Light"/>
              </a:rPr>
              <a:t>Changement climatique : impacts sur le fonctionnement des plantes &amp; cultures</a:t>
            </a:r>
            <a:r>
              <a:rPr sz="2000"/>
              <a:t/>
            </a:r>
            <a:br>
              <a:rPr sz="2000"/>
            </a:br>
            <a:r>
              <a:rPr sz="3600"/>
              <a:t/>
            </a:r>
            <a:br>
              <a:rPr sz="3600"/>
            </a:br>
            <a:r>
              <a:rPr sz="3600"/>
              <a:t/>
            </a:r>
            <a:br>
              <a:rPr sz="3600"/>
            </a:br>
            <a:endParaRPr lang="fr-FR" sz="3600" b="0" strike="noStrike" spc="-1">
              <a:solidFill>
                <a:srgbClr val="000000"/>
              </a:solidFill>
              <a:latin typeface="Calibri"/>
            </a:endParaRPr>
          </a:p>
        </p:txBody>
      </p:sp>
      <p:sp>
        <p:nvSpPr>
          <p:cNvPr id="223" name="PlaceHolder 2"/>
          <p:cNvSpPr>
            <a:spLocks noGrp="1"/>
          </p:cNvSpPr>
          <p:nvPr>
            <p:ph type="subTitle"/>
          </p:nvPr>
        </p:nvSpPr>
        <p:spPr>
          <a:xfrm>
            <a:off x="0" y="5715360"/>
            <a:ext cx="4042440" cy="654480"/>
          </a:xfrm>
          <a:prstGeom prst="rect">
            <a:avLst/>
          </a:prstGeom>
          <a:noFill/>
          <a:ln w="0">
            <a:noFill/>
          </a:ln>
        </p:spPr>
        <p:txBody>
          <a:bodyPr anchor="t">
            <a:normAutofit fontScale="73000" lnSpcReduction="20000"/>
          </a:bodyPr>
          <a:lstStyle/>
          <a:p>
            <a:pPr indent="0" algn="ctr">
              <a:lnSpc>
                <a:spcPct val="90000"/>
              </a:lnSpc>
              <a:spcBef>
                <a:spcPts val="1001"/>
              </a:spcBef>
              <a:buNone/>
              <a:tabLst>
                <a:tab pos="0" algn="l"/>
              </a:tabLst>
            </a:pPr>
            <a:r>
              <a:rPr lang="fr-FR" sz="2400" b="0" strike="noStrike" spc="-1">
                <a:solidFill>
                  <a:srgbClr val="275662"/>
                </a:solidFill>
                <a:latin typeface="Calibri"/>
              </a:rPr>
              <a:t>Webinaire GenA(t)ACC</a:t>
            </a:r>
            <a:endParaRPr lang="fr-FR" sz="2400" b="0" strike="noStrike" spc="-1">
              <a:solidFill>
                <a:srgbClr val="000000"/>
              </a:solidFill>
              <a:latin typeface="Arial"/>
            </a:endParaRPr>
          </a:p>
          <a:p>
            <a:pPr indent="0" algn="ctr">
              <a:lnSpc>
                <a:spcPct val="90000"/>
              </a:lnSpc>
              <a:spcBef>
                <a:spcPts val="1001"/>
              </a:spcBef>
              <a:buNone/>
              <a:tabLst>
                <a:tab pos="0" algn="l"/>
              </a:tabLst>
            </a:pPr>
            <a:r>
              <a:rPr lang="fr-FR" sz="2400" b="1" i="1" strike="noStrike" spc="-1">
                <a:solidFill>
                  <a:srgbClr val="275662"/>
                </a:solidFill>
                <a:latin typeface="Calibri"/>
              </a:rPr>
              <a:t>29 juin 2023</a:t>
            </a:r>
            <a:endParaRPr lang="fr-FR" sz="2400" b="0" strike="noStrike" spc="-1">
              <a:solidFill>
                <a:srgbClr val="000000"/>
              </a:solidFill>
              <a:latin typeface="Arial"/>
            </a:endParaRPr>
          </a:p>
        </p:txBody>
      </p:sp>
      <p:sp>
        <p:nvSpPr>
          <p:cNvPr id="224" name="Text Box 8"/>
          <p:cNvSpPr/>
          <p:nvPr/>
        </p:nvSpPr>
        <p:spPr>
          <a:xfrm>
            <a:off x="7223760" y="5778000"/>
            <a:ext cx="5760360" cy="8388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ctr">
              <a:lnSpc>
                <a:spcPct val="90000"/>
              </a:lnSpc>
              <a:spcBef>
                <a:spcPts val="1001"/>
              </a:spcBef>
              <a:tabLst>
                <a:tab pos="0" algn="l"/>
              </a:tabLst>
            </a:pPr>
            <a:r>
              <a:rPr lang="fr-FR" sz="1800" b="1" strike="noStrike" spc="-1">
                <a:solidFill>
                  <a:srgbClr val="275662"/>
                </a:solidFill>
                <a:latin typeface="Calibri"/>
              </a:rPr>
              <a:t>Romain Barillot &amp; Jean-Louis Durand</a:t>
            </a:r>
            <a:endParaRPr lang="fr-FR" sz="1800" b="0" strike="noStrike" spc="-1">
              <a:solidFill>
                <a:srgbClr val="000000"/>
              </a:solidFill>
              <a:latin typeface="Arial"/>
            </a:endParaRPr>
          </a:p>
          <a:p>
            <a:pPr algn="ctr">
              <a:lnSpc>
                <a:spcPct val="90000"/>
              </a:lnSpc>
              <a:spcBef>
                <a:spcPts val="1001"/>
              </a:spcBef>
              <a:tabLst>
                <a:tab pos="0" algn="l"/>
              </a:tabLst>
            </a:pPr>
            <a:r>
              <a:rPr lang="fr-FR" sz="1800" b="1" strike="noStrike" spc="-1">
                <a:solidFill>
                  <a:srgbClr val="275662"/>
                </a:solidFill>
                <a:latin typeface="Calibri"/>
              </a:rPr>
              <a:t>INRAE, UR P3F, Lusignan</a:t>
            </a: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2000"/>
    </mc:Choice>
    <mc:Fallback xmlns="" xmlns:p15="http://schemas.microsoft.com/office/powerpoint/2012/main">
      <p:transition spd="slow" advTm="4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628560" y="54720"/>
            <a:ext cx="7886520" cy="765000"/>
          </a:xfrm>
          <a:prstGeom prst="rect">
            <a:avLst/>
          </a:prstGeom>
          <a:noFill/>
          <a:ln w="0">
            <a:noFill/>
          </a:ln>
        </p:spPr>
        <p:txBody>
          <a:bodyPr lIns="0" tIns="46800" anchor="ctr">
            <a:noAutofit/>
          </a:bodyPr>
          <a:lstStyle/>
          <a:p>
            <a:pPr marL="457200" indent="-457200">
              <a:lnSpc>
                <a:spcPct val="90000"/>
              </a:lnSpc>
              <a:buSzPct val="100058"/>
              <a:buBlip>
                <a:blip r:embed="rId2"/>
              </a:buBlip>
            </a:pPr>
            <a:r>
              <a:rPr lang="fr-FR" sz="2800" b="1" strike="noStrike" spc="-1">
                <a:solidFill>
                  <a:srgbClr val="00A3A6"/>
                </a:solidFill>
                <a:latin typeface="Calibri Light"/>
              </a:rPr>
              <a:t>Variations des précipitations</a:t>
            </a:r>
            <a:endParaRPr lang="fr-FR" sz="2800" b="0" strike="noStrike" spc="-1">
              <a:solidFill>
                <a:srgbClr val="000000"/>
              </a:solidFill>
              <a:latin typeface="Calibri"/>
            </a:endParaRPr>
          </a:p>
        </p:txBody>
      </p:sp>
      <p:sp>
        <p:nvSpPr>
          <p:cNvPr id="254" name="PlaceHolder 2"/>
          <p:cNvSpPr>
            <a:spLocks noGrp="1"/>
          </p:cNvSpPr>
          <p:nvPr>
            <p:ph/>
          </p:nvPr>
        </p:nvSpPr>
        <p:spPr>
          <a:xfrm>
            <a:off x="628560" y="1424160"/>
            <a:ext cx="7886520" cy="2004480"/>
          </a:xfrm>
          <a:prstGeom prst="rect">
            <a:avLst/>
          </a:prstGeom>
          <a:noFill/>
          <a:ln w="0">
            <a:noFill/>
          </a:ln>
        </p:spPr>
        <p:txBody>
          <a:bodyPr anchor="t">
            <a:noAutofit/>
          </a:bodyPr>
          <a:lstStyle/>
          <a:p>
            <a:pPr indent="0">
              <a:lnSpc>
                <a:spcPct val="90000"/>
              </a:lnSpc>
              <a:spcBef>
                <a:spcPts val="1417"/>
              </a:spcBef>
              <a:buNone/>
            </a:pPr>
            <a:endParaRPr lang="fr-FR" sz="2600" b="0" strike="noStrike" spc="-1">
              <a:solidFill>
                <a:srgbClr val="00A3A6"/>
              </a:solidFill>
              <a:latin typeface="Calibri"/>
            </a:endParaRPr>
          </a:p>
        </p:txBody>
      </p:sp>
      <p:pic>
        <p:nvPicPr>
          <p:cNvPr id="255" name="Image 3"/>
          <p:cNvPicPr/>
          <p:nvPr/>
        </p:nvPicPr>
        <p:blipFill>
          <a:blip r:embed="rId3" cstate="screen">
            <a:extLst>
              <a:ext uri="{28A0092B-C50C-407E-A947-70E740481C1C}">
                <a14:useLocalDpi xmlns:a14="http://schemas.microsoft.com/office/drawing/2010/main"/>
              </a:ext>
            </a:extLst>
          </a:blip>
          <a:srcRect/>
          <a:stretch/>
        </p:blipFill>
        <p:spPr>
          <a:xfrm>
            <a:off x="260280" y="820080"/>
            <a:ext cx="11671200" cy="4786560"/>
          </a:xfrm>
          <a:prstGeom prst="rect">
            <a:avLst/>
          </a:prstGeom>
          <a:ln w="0">
            <a:noFill/>
          </a:ln>
        </p:spPr>
      </p:pic>
      <p:sp>
        <p:nvSpPr>
          <p:cNvPr id="256" name="Rectangle 4"/>
          <p:cNvSpPr/>
          <p:nvPr/>
        </p:nvSpPr>
        <p:spPr>
          <a:xfrm>
            <a:off x="4992840" y="6215040"/>
            <a:ext cx="21682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200" b="0" i="1" strike="noStrike" spc="-1">
                <a:solidFill>
                  <a:srgbClr val="000000"/>
                </a:solidFill>
                <a:latin typeface="Calibri"/>
              </a:rPr>
              <a:t>https://interactive-atlas.ipcc.ch/</a:t>
            </a:r>
            <a:endParaRPr lang="fr-FR" sz="1200" b="0" strike="noStrike" spc="-1">
              <a:solidFill>
                <a:srgbClr val="000000"/>
              </a:solidFill>
              <a:latin typeface="Arial"/>
            </a:endParaRPr>
          </a:p>
        </p:txBody>
      </p:sp>
      <p:sp>
        <p:nvSpPr>
          <p:cNvPr id="257" name="ZoneTexte 5"/>
          <p:cNvSpPr/>
          <p:nvPr/>
        </p:nvSpPr>
        <p:spPr>
          <a:xfrm>
            <a:off x="1233360" y="5514840"/>
            <a:ext cx="32785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400" b="0" strike="noStrike" spc="-1">
                <a:solidFill>
                  <a:srgbClr val="000000"/>
                </a:solidFill>
                <a:latin typeface="Calibri"/>
              </a:rPr>
              <a:t>Variations (%) des pluies sur octobre - février</a:t>
            </a:r>
            <a:endParaRPr lang="fr-FR" sz="1400" b="0" strike="noStrike" spc="-1">
              <a:solidFill>
                <a:srgbClr val="000000"/>
              </a:solidFill>
              <a:latin typeface="Arial"/>
            </a:endParaRPr>
          </a:p>
        </p:txBody>
      </p:sp>
      <p:sp>
        <p:nvSpPr>
          <p:cNvPr id="258" name="ZoneTexte 6"/>
          <p:cNvSpPr/>
          <p:nvPr/>
        </p:nvSpPr>
        <p:spPr>
          <a:xfrm>
            <a:off x="7441560" y="5546880"/>
            <a:ext cx="32785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400" b="0" strike="noStrike" spc="-1">
                <a:solidFill>
                  <a:srgbClr val="000000"/>
                </a:solidFill>
                <a:latin typeface="Calibri"/>
              </a:rPr>
              <a:t>Variations (%) des pluies sur mars - septembre</a:t>
            </a:r>
            <a:endParaRPr lang="fr-FR" sz="1400" b="0" strike="noStrike" spc="-1">
              <a:solidFill>
                <a:srgbClr val="000000"/>
              </a:solidFill>
              <a:latin typeface="Arial"/>
            </a:endParaRPr>
          </a:p>
        </p:txBody>
      </p:sp>
      <p:sp>
        <p:nvSpPr>
          <p:cNvPr id="259" name="Flèche : droite 7"/>
          <p:cNvSpPr/>
          <p:nvPr/>
        </p:nvSpPr>
        <p:spPr>
          <a:xfrm>
            <a:off x="3191040" y="6482520"/>
            <a:ext cx="797040" cy="24120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60" name="Rectangle 8"/>
          <p:cNvSpPr/>
          <p:nvPr/>
        </p:nvSpPr>
        <p:spPr>
          <a:xfrm>
            <a:off x="3988440" y="6411600"/>
            <a:ext cx="74808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1" strike="noStrike" spc="-1">
                <a:solidFill>
                  <a:srgbClr val="000000"/>
                </a:solidFill>
                <a:latin typeface="Calibri"/>
              </a:rPr>
              <a:t>Malgré incertitudes sur les pluies, fort effet T sur ETP donc sécheresse sol</a:t>
            </a:r>
            <a:endParaRPr lang="fr-FR"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2401920" y="2767320"/>
            <a:ext cx="9143640" cy="1057320"/>
          </a:xfrm>
          <a:prstGeom prst="rect">
            <a:avLst/>
          </a:prstGeom>
          <a:noFill/>
          <a:ln w="0">
            <a:noFill/>
          </a:ln>
        </p:spPr>
        <p:txBody>
          <a:bodyPr lIns="0" tIns="46800" anchor="t">
            <a:normAutofit fontScale="90000"/>
          </a:bodyPr>
          <a:lstStyle/>
          <a:p>
            <a:pPr indent="0">
              <a:lnSpc>
                <a:spcPct val="90000"/>
              </a:lnSpc>
              <a:buNone/>
              <a:tabLst>
                <a:tab pos="0" algn="l"/>
              </a:tabLst>
            </a:pPr>
            <a:r>
              <a:rPr lang="fr-FR" sz="3600" b="1" strike="noStrike" spc="-1">
                <a:solidFill>
                  <a:srgbClr val="FFFFFF"/>
                </a:solidFill>
                <a:latin typeface="Calibri Light"/>
              </a:rPr>
              <a:t>Principaux processus des plantes impactés par le changement climatique</a:t>
            </a:r>
            <a:endParaRPr lang="fr-FR" sz="36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743040" y="149760"/>
            <a:ext cx="1075536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263"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du CO</a:t>
            </a:r>
            <a:r>
              <a:rPr lang="fr-FR" sz="2000" b="0" strike="noStrike" spc="-1" baseline="-25000">
                <a:solidFill>
                  <a:srgbClr val="275662"/>
                </a:solidFill>
                <a:latin typeface="Calibri"/>
              </a:rPr>
              <a:t>2 </a:t>
            </a:r>
            <a:r>
              <a:rPr lang="fr-FR" sz="2000" b="0" strike="noStrike" spc="-1">
                <a:solidFill>
                  <a:srgbClr val="275662"/>
                </a:solidFill>
                <a:latin typeface="Calibri"/>
              </a:rPr>
              <a:t>sur photosynthèse, conductance stomatique et WUE</a:t>
            </a:r>
            <a:endParaRPr lang="fr-FR" sz="2000" b="0" strike="noStrike" spc="-1">
              <a:solidFill>
                <a:srgbClr val="000000"/>
              </a:solidFill>
              <a:latin typeface="Arial"/>
            </a:endParaRPr>
          </a:p>
        </p:txBody>
      </p:sp>
      <p:pic>
        <p:nvPicPr>
          <p:cNvPr id="264" name="Image 5"/>
          <p:cNvPicPr/>
          <p:nvPr/>
        </p:nvPicPr>
        <p:blipFill>
          <a:blip r:embed="rId4" cstate="screen">
            <a:extLst>
              <a:ext uri="{28A0092B-C50C-407E-A947-70E740481C1C}">
                <a14:useLocalDpi xmlns:a14="http://schemas.microsoft.com/office/drawing/2010/main"/>
              </a:ext>
            </a:extLst>
          </a:blip>
          <a:stretch/>
        </p:blipFill>
        <p:spPr>
          <a:xfrm>
            <a:off x="145800" y="2216520"/>
            <a:ext cx="3528720" cy="2923200"/>
          </a:xfrm>
          <a:prstGeom prst="rect">
            <a:avLst/>
          </a:prstGeom>
          <a:ln w="0">
            <a:noFill/>
          </a:ln>
        </p:spPr>
      </p:pic>
      <p:sp>
        <p:nvSpPr>
          <p:cNvPr id="265" name="Rectangle 6"/>
          <p:cNvSpPr/>
          <p:nvPr/>
        </p:nvSpPr>
        <p:spPr>
          <a:xfrm>
            <a:off x="456480" y="5228280"/>
            <a:ext cx="2591640" cy="4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Calibri"/>
              </a:rPr>
              <a:t>Kaiser &amp; Drennen (1997). Agricultural Dimensions of Global Climate Change</a:t>
            </a:r>
            <a:endParaRPr lang="fr-FR" sz="1100" b="0" strike="noStrike" spc="-1">
              <a:solidFill>
                <a:srgbClr val="000000"/>
              </a:solidFill>
              <a:latin typeface="Arial"/>
            </a:endParaRPr>
          </a:p>
        </p:txBody>
      </p:sp>
      <p:pic>
        <p:nvPicPr>
          <p:cNvPr id="266" name="Image 35"/>
          <p:cNvPicPr/>
          <p:nvPr/>
        </p:nvPicPr>
        <p:blipFill>
          <a:blip r:embed="rId5" cstate="screen">
            <a:extLst>
              <a:ext uri="{28A0092B-C50C-407E-A947-70E740481C1C}">
                <a14:useLocalDpi xmlns:a14="http://schemas.microsoft.com/office/drawing/2010/main"/>
              </a:ext>
            </a:extLst>
          </a:blip>
          <a:srcRect/>
          <a:stretch/>
        </p:blipFill>
        <p:spPr>
          <a:xfrm>
            <a:off x="3367800" y="1866240"/>
            <a:ext cx="4533840" cy="3361680"/>
          </a:xfrm>
          <a:prstGeom prst="rect">
            <a:avLst/>
          </a:prstGeom>
          <a:ln w="0">
            <a:noFill/>
          </a:ln>
        </p:spPr>
      </p:pic>
      <p:sp>
        <p:nvSpPr>
          <p:cNvPr id="267" name="Rectangle 36"/>
          <p:cNvSpPr/>
          <p:nvPr/>
        </p:nvSpPr>
        <p:spPr>
          <a:xfrm>
            <a:off x="4593960" y="5316840"/>
            <a:ext cx="27363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i="1" strike="noStrike" spc="-1">
                <a:solidFill>
                  <a:srgbClr val="000000"/>
                </a:solidFill>
                <a:latin typeface="Calibri"/>
              </a:rPr>
              <a:t>Franks et al. (2012). New Phytologist</a:t>
            </a:r>
            <a:endParaRPr lang="fr-FR" sz="1100" b="0" strike="noStrike" spc="-1">
              <a:solidFill>
                <a:srgbClr val="000000"/>
              </a:solidFill>
              <a:latin typeface="Arial"/>
            </a:endParaRPr>
          </a:p>
        </p:txBody>
      </p:sp>
      <p:pic>
        <p:nvPicPr>
          <p:cNvPr id="268" name="Image 37"/>
          <p:cNvPicPr/>
          <p:nvPr/>
        </p:nvPicPr>
        <p:blipFill>
          <a:blip r:embed="rId6" cstate="screen">
            <a:extLst>
              <a:ext uri="{28A0092B-C50C-407E-A947-70E740481C1C}">
                <a14:useLocalDpi xmlns:a14="http://schemas.microsoft.com/office/drawing/2010/main"/>
              </a:ext>
            </a:extLst>
          </a:blip>
          <a:stretch/>
        </p:blipFill>
        <p:spPr>
          <a:xfrm>
            <a:off x="6489360" y="2090880"/>
            <a:ext cx="1209600" cy="996120"/>
          </a:xfrm>
          <a:prstGeom prst="rect">
            <a:avLst/>
          </a:prstGeom>
          <a:ln w="0">
            <a:noFill/>
          </a:ln>
        </p:spPr>
      </p:pic>
      <p:pic>
        <p:nvPicPr>
          <p:cNvPr id="269" name="Image 38"/>
          <p:cNvPicPr/>
          <p:nvPr/>
        </p:nvPicPr>
        <p:blipFill>
          <a:blip r:embed="rId7" cstate="screen">
            <a:extLst>
              <a:ext uri="{28A0092B-C50C-407E-A947-70E740481C1C}">
                <a14:useLocalDpi xmlns:a14="http://schemas.microsoft.com/office/drawing/2010/main"/>
              </a:ext>
            </a:extLst>
          </a:blip>
          <a:srcRect/>
          <a:stretch/>
        </p:blipFill>
        <p:spPr>
          <a:xfrm>
            <a:off x="8039880" y="2003400"/>
            <a:ext cx="4151880" cy="3190320"/>
          </a:xfrm>
          <a:prstGeom prst="rect">
            <a:avLst/>
          </a:prstGeom>
          <a:ln w="0">
            <a:noFill/>
          </a:ln>
        </p:spPr>
      </p:pic>
      <p:sp>
        <p:nvSpPr>
          <p:cNvPr id="270" name="Rectangle 39"/>
          <p:cNvSpPr/>
          <p:nvPr/>
        </p:nvSpPr>
        <p:spPr>
          <a:xfrm>
            <a:off x="8998560" y="5310360"/>
            <a:ext cx="27363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Calibri"/>
              </a:rPr>
              <a:t>Adams et al. (2011). CCRSPI conference</a:t>
            </a:r>
            <a:endParaRPr lang="fr-FR" sz="1100" b="0" strike="noStrike" spc="-1">
              <a:solidFill>
                <a:srgbClr val="000000"/>
              </a:solidFill>
              <a:latin typeface="Arial"/>
            </a:endParaRPr>
          </a:p>
        </p:txBody>
      </p:sp>
      <p:sp>
        <p:nvSpPr>
          <p:cNvPr id="271" name="ZoneTexte 40"/>
          <p:cNvSpPr/>
          <p:nvPr/>
        </p:nvSpPr>
        <p:spPr>
          <a:xfrm>
            <a:off x="10909800" y="2427480"/>
            <a:ext cx="11779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Eucalyptus</a:t>
            </a:r>
            <a:endParaRPr lang="fr-FR" sz="1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6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69"/>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743040" y="149760"/>
            <a:ext cx="1075536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273"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du CO</a:t>
            </a:r>
            <a:r>
              <a:rPr lang="fr-FR" sz="2000" b="0" strike="noStrike" spc="-1" baseline="-25000">
                <a:solidFill>
                  <a:srgbClr val="275662"/>
                </a:solidFill>
                <a:latin typeface="Calibri"/>
              </a:rPr>
              <a:t>2 </a:t>
            </a:r>
            <a:r>
              <a:rPr lang="fr-FR" sz="2000" b="0" strike="noStrike" spc="-1">
                <a:solidFill>
                  <a:srgbClr val="275662"/>
                </a:solidFill>
                <a:latin typeface="Calibri"/>
              </a:rPr>
              <a:t>sur la morphogénèse</a:t>
            </a:r>
            <a:endParaRPr lang="fr-FR" sz="2000" b="0" strike="noStrike" spc="-1">
              <a:solidFill>
                <a:srgbClr val="000000"/>
              </a:solidFill>
              <a:latin typeface="Arial"/>
            </a:endParaRPr>
          </a:p>
        </p:txBody>
      </p:sp>
      <p:grpSp>
        <p:nvGrpSpPr>
          <p:cNvPr id="274" name="Groupe 11"/>
          <p:cNvGrpSpPr/>
          <p:nvPr/>
        </p:nvGrpSpPr>
        <p:grpSpPr>
          <a:xfrm>
            <a:off x="1836720" y="1171800"/>
            <a:ext cx="3809880" cy="2329920"/>
            <a:chOff x="1836720" y="1171800"/>
            <a:chExt cx="3809880" cy="2329920"/>
          </a:xfrm>
        </p:grpSpPr>
        <p:sp>
          <p:nvSpPr>
            <p:cNvPr id="275" name="Image 12"/>
            <p:cNvSpPr/>
            <p:nvPr/>
          </p:nvSpPr>
          <p:spPr>
            <a:xfrm>
              <a:off x="1836720" y="1537920"/>
              <a:ext cx="3809880" cy="1963800"/>
            </a:xfrm>
            <a:prstGeom prst="roundRect">
              <a:avLst>
                <a:gd name="adj" fmla="val 8594"/>
              </a:avLst>
            </a:prstGeom>
            <a:blipFill rotWithShape="0">
              <a:blip r:embed="rId4" cstate="screen">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76" name="Rectangle : coins arrondis 21"/>
            <p:cNvSpPr/>
            <p:nvPr/>
          </p:nvSpPr>
          <p:spPr>
            <a:xfrm>
              <a:off x="2211480" y="1171800"/>
              <a:ext cx="3005280" cy="379080"/>
            </a:xfrm>
            <a:prstGeom prst="roundRect">
              <a:avLst>
                <a:gd name="adj" fmla="val 16667"/>
              </a:avLst>
            </a:prstGeom>
            <a:no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000" b="1" strike="noStrike" spc="-1">
                  <a:solidFill>
                    <a:srgbClr val="333333"/>
                  </a:solidFill>
                  <a:latin typeface="Arial"/>
                </a:rPr>
                <a:t>[CO</a:t>
              </a:r>
              <a:r>
                <a:rPr lang="fr-FR" sz="1000" b="1" strike="noStrike" spc="-1" baseline="-25000">
                  <a:solidFill>
                    <a:srgbClr val="333333"/>
                  </a:solidFill>
                  <a:latin typeface="Arial"/>
                </a:rPr>
                <a:t>2</a:t>
              </a:r>
              <a:r>
                <a:rPr lang="fr-FR" sz="1000" b="1" strike="noStrike" spc="-1">
                  <a:solidFill>
                    <a:srgbClr val="333333"/>
                  </a:solidFill>
                  <a:latin typeface="Arial"/>
                </a:rPr>
                <a:t>] = 200 ppm</a:t>
              </a:r>
              <a:endParaRPr lang="fr-FR" sz="1000" b="0" strike="noStrike" spc="-1">
                <a:solidFill>
                  <a:srgbClr val="000000"/>
                </a:solidFill>
                <a:latin typeface="Arial"/>
              </a:endParaRPr>
            </a:p>
          </p:txBody>
        </p:sp>
      </p:grpSp>
      <p:grpSp>
        <p:nvGrpSpPr>
          <p:cNvPr id="277" name="Groupe 14"/>
          <p:cNvGrpSpPr/>
          <p:nvPr/>
        </p:nvGrpSpPr>
        <p:grpSpPr>
          <a:xfrm>
            <a:off x="1781640" y="3502080"/>
            <a:ext cx="3864600" cy="2496960"/>
            <a:chOff x="1781640" y="3502080"/>
            <a:chExt cx="3864600" cy="2496960"/>
          </a:xfrm>
        </p:grpSpPr>
        <p:sp>
          <p:nvSpPr>
            <p:cNvPr id="278" name="Image 15"/>
            <p:cNvSpPr/>
            <p:nvPr/>
          </p:nvSpPr>
          <p:spPr>
            <a:xfrm>
              <a:off x="1817280" y="3982320"/>
              <a:ext cx="3794040" cy="2016720"/>
            </a:xfrm>
            <a:prstGeom prst="roundRect">
              <a:avLst>
                <a:gd name="adj" fmla="val 8594"/>
              </a:avLst>
            </a:prstGeom>
            <a:blipFill rotWithShape="0">
              <a:blip r:embed="rId5" cstate="screen">
                <a:extLst>
                  <a:ext uri="{28A0092B-C50C-407E-A947-70E740481C1C}">
                    <a14:useLocalDpi xmlns:a14="http://schemas.microsoft.com/office/drawing/2010/main"/>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79" name="Rectangle : coins arrondis 21"/>
            <p:cNvSpPr/>
            <p:nvPr/>
          </p:nvSpPr>
          <p:spPr>
            <a:xfrm>
              <a:off x="1781640" y="3502080"/>
              <a:ext cx="3864600" cy="475920"/>
            </a:xfrm>
            <a:prstGeom prst="roundRect">
              <a:avLst>
                <a:gd name="adj" fmla="val 16667"/>
              </a:avLst>
            </a:prstGeom>
            <a:no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000" b="1" strike="noStrike" spc="-1">
                  <a:solidFill>
                    <a:srgbClr val="333333"/>
                  </a:solidFill>
                  <a:latin typeface="Arial"/>
                </a:rPr>
                <a:t> [CO</a:t>
              </a:r>
              <a:r>
                <a:rPr lang="fr-FR" sz="1000" b="1" strike="noStrike" spc="-1" baseline="-25000">
                  <a:solidFill>
                    <a:srgbClr val="333333"/>
                  </a:solidFill>
                  <a:latin typeface="Arial"/>
                </a:rPr>
                <a:t>2</a:t>
              </a:r>
              <a:r>
                <a:rPr lang="fr-FR" sz="1000" b="1" strike="noStrike" spc="-1">
                  <a:solidFill>
                    <a:srgbClr val="333333"/>
                  </a:solidFill>
                  <a:latin typeface="Arial"/>
                </a:rPr>
                <a:t>] = 800 ppm</a:t>
              </a:r>
              <a:endParaRPr lang="fr-FR" sz="1000" b="0" strike="noStrike" spc="-1">
                <a:solidFill>
                  <a:srgbClr val="000000"/>
                </a:solidFill>
                <a:latin typeface="Arial"/>
              </a:endParaRPr>
            </a:p>
          </p:txBody>
        </p:sp>
      </p:grpSp>
      <p:grpSp>
        <p:nvGrpSpPr>
          <p:cNvPr id="280" name="Groupe 17"/>
          <p:cNvGrpSpPr/>
          <p:nvPr/>
        </p:nvGrpSpPr>
        <p:grpSpPr>
          <a:xfrm>
            <a:off x="6095880" y="1672200"/>
            <a:ext cx="4062600" cy="4326840"/>
            <a:chOff x="6095880" y="1672200"/>
            <a:chExt cx="4062600" cy="4326840"/>
          </a:xfrm>
        </p:grpSpPr>
        <p:grpSp>
          <p:nvGrpSpPr>
            <p:cNvPr id="281" name="Groupe 18"/>
            <p:cNvGrpSpPr/>
            <p:nvPr/>
          </p:nvGrpSpPr>
          <p:grpSpPr>
            <a:xfrm>
              <a:off x="6095880" y="1672200"/>
              <a:ext cx="4062600" cy="4269240"/>
              <a:chOff x="6095880" y="1672200"/>
              <a:chExt cx="4062600" cy="4269240"/>
            </a:xfrm>
          </p:grpSpPr>
          <p:pic>
            <p:nvPicPr>
              <p:cNvPr id="282" name="Image 20"/>
              <p:cNvPicPr/>
              <p:nvPr/>
            </p:nvPicPr>
            <p:blipFill>
              <a:blip r:embed="rId6" cstate="screen">
                <a:extLst>
                  <a:ext uri="{28A0092B-C50C-407E-A947-70E740481C1C}">
                    <a14:useLocalDpi xmlns:a14="http://schemas.microsoft.com/office/drawing/2010/main"/>
                  </a:ext>
                </a:extLst>
              </a:blip>
              <a:srcRect r="21933"/>
              <a:stretch/>
            </p:blipFill>
            <p:spPr>
              <a:xfrm>
                <a:off x="6095880" y="1672200"/>
                <a:ext cx="4062600" cy="4269240"/>
              </a:xfrm>
              <a:prstGeom prst="rect">
                <a:avLst/>
              </a:prstGeom>
              <a:ln w="0">
                <a:noFill/>
              </a:ln>
            </p:spPr>
          </p:pic>
          <p:sp>
            <p:nvSpPr>
              <p:cNvPr id="283" name="Rectangle 21"/>
              <p:cNvSpPr/>
              <p:nvPr/>
            </p:nvSpPr>
            <p:spPr>
              <a:xfrm>
                <a:off x="6596640" y="5583600"/>
                <a:ext cx="3223800" cy="357480"/>
              </a:xfrm>
              <a:prstGeom prst="rect">
                <a:avLst/>
              </a:prstGeom>
              <a:solidFill>
                <a:srgbClr val="FFFFFF"/>
              </a:solidFill>
              <a:ln w="25400">
                <a:solidFill>
                  <a:srgbClr val="FFFFF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endParaRPr lang="fr-FR" sz="1400" b="0" strike="noStrike" spc="-1">
                  <a:solidFill>
                    <a:srgbClr val="FFFFFF"/>
                  </a:solidFill>
                  <a:latin typeface="Arial"/>
                </a:endParaRPr>
              </a:p>
            </p:txBody>
          </p:sp>
        </p:grpSp>
        <p:pic>
          <p:nvPicPr>
            <p:cNvPr id="284" name="Image 19"/>
            <p:cNvPicPr/>
            <p:nvPr/>
          </p:nvPicPr>
          <p:blipFill>
            <a:blip r:embed="rId7" cstate="screen">
              <a:extLst>
                <a:ext uri="{28A0092B-C50C-407E-A947-70E740481C1C}">
                  <a14:useLocalDpi xmlns:a14="http://schemas.microsoft.com/office/drawing/2010/main"/>
                </a:ext>
              </a:extLst>
            </a:blip>
            <a:stretch/>
          </p:blipFill>
          <p:spPr>
            <a:xfrm>
              <a:off x="6367320" y="5567400"/>
              <a:ext cx="3624840" cy="431640"/>
            </a:xfrm>
            <a:prstGeom prst="rect">
              <a:avLst/>
            </a:prstGeom>
            <a:ln w="0">
              <a:noFill/>
            </a:ln>
          </p:spPr>
        </p:pic>
      </p:grpSp>
      <p:sp>
        <p:nvSpPr>
          <p:cNvPr id="285" name="Rectangle 1"/>
          <p:cNvSpPr/>
          <p:nvPr/>
        </p:nvSpPr>
        <p:spPr>
          <a:xfrm>
            <a:off x="10334520" y="1981080"/>
            <a:ext cx="318960" cy="183960"/>
          </a:xfrm>
          <a:prstGeom prst="rect">
            <a:avLst/>
          </a:prstGeom>
          <a:solidFill>
            <a:srgbClr val="00BFC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86" name="Rectangle 23"/>
          <p:cNvSpPr/>
          <p:nvPr/>
        </p:nvSpPr>
        <p:spPr>
          <a:xfrm>
            <a:off x="10340280" y="2409480"/>
            <a:ext cx="318960" cy="183960"/>
          </a:xfrm>
          <a:prstGeom prst="rect">
            <a:avLst/>
          </a:prstGeom>
          <a:solidFill>
            <a:srgbClr val="F8766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87" name="Rectangle 2"/>
          <p:cNvSpPr/>
          <p:nvPr/>
        </p:nvSpPr>
        <p:spPr>
          <a:xfrm>
            <a:off x="10655280" y="1909440"/>
            <a:ext cx="68688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400" b="0" strike="noStrike" spc="-1">
                <a:solidFill>
                  <a:srgbClr val="333333"/>
                </a:solidFill>
                <a:latin typeface="Arial"/>
              </a:rPr>
              <a:t>Irrigué</a:t>
            </a:r>
            <a:endParaRPr lang="fr-FR" sz="1400" b="0" strike="noStrike" spc="-1">
              <a:solidFill>
                <a:srgbClr val="000000"/>
              </a:solidFill>
              <a:latin typeface="Arial"/>
            </a:endParaRPr>
          </a:p>
        </p:txBody>
      </p:sp>
      <p:sp>
        <p:nvSpPr>
          <p:cNvPr id="288" name="Rectangle 25"/>
          <p:cNvSpPr/>
          <p:nvPr/>
        </p:nvSpPr>
        <p:spPr>
          <a:xfrm>
            <a:off x="10655640" y="2347560"/>
            <a:ext cx="48888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400" b="0" strike="noStrike" spc="-1">
                <a:solidFill>
                  <a:srgbClr val="333333"/>
                </a:solidFill>
                <a:latin typeface="Arial"/>
              </a:rPr>
              <a:t>Sec</a:t>
            </a:r>
            <a:endParaRPr lang="fr-FR" sz="1400" b="0" strike="noStrike" spc="-1">
              <a:solidFill>
                <a:srgbClr val="000000"/>
              </a:solidFill>
              <a:latin typeface="Arial"/>
            </a:endParaRPr>
          </a:p>
        </p:txBody>
      </p:sp>
      <p:sp>
        <p:nvSpPr>
          <p:cNvPr id="289" name="Rectangle 7"/>
          <p:cNvSpPr/>
          <p:nvPr/>
        </p:nvSpPr>
        <p:spPr>
          <a:xfrm>
            <a:off x="4577760" y="6190200"/>
            <a:ext cx="185580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Acker et al. (2023, in revision)</a:t>
            </a:r>
            <a:endParaRPr lang="fr-FR" sz="11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96120" y="149760"/>
            <a:ext cx="707724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291" name="PlaceHolder 2"/>
          <p:cNvSpPr>
            <a:spLocks noGrp="1"/>
          </p:cNvSpPr>
          <p:nvPr>
            <p:ph type="subTitle"/>
          </p:nvPr>
        </p:nvSpPr>
        <p:spPr>
          <a:xfrm>
            <a:off x="376200" y="99612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Production primaire : effet du CO</a:t>
            </a:r>
            <a:r>
              <a:rPr lang="fr-FR" sz="2000" b="0" strike="noStrike" spc="-1" baseline="-25000">
                <a:solidFill>
                  <a:srgbClr val="275662"/>
                </a:solidFill>
                <a:latin typeface="Calibri"/>
              </a:rPr>
              <a:t>2 </a:t>
            </a:r>
            <a:r>
              <a:rPr lang="fr-FR" sz="2000" b="0" strike="noStrike" spc="-1">
                <a:solidFill>
                  <a:srgbClr val="275662"/>
                </a:solidFill>
                <a:latin typeface="Calibri"/>
              </a:rPr>
              <a:t>(et température)</a:t>
            </a:r>
            <a:endParaRPr lang="fr-FR" sz="2000" b="0" strike="noStrike" spc="-1">
              <a:solidFill>
                <a:srgbClr val="000000"/>
              </a:solidFill>
              <a:latin typeface="Arial"/>
            </a:endParaRPr>
          </a:p>
        </p:txBody>
      </p:sp>
      <p:sp>
        <p:nvSpPr>
          <p:cNvPr id="292" name="Rectangle 10"/>
          <p:cNvSpPr/>
          <p:nvPr/>
        </p:nvSpPr>
        <p:spPr>
          <a:xfrm>
            <a:off x="5126400" y="6463440"/>
            <a:ext cx="268344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Cheng et al. (2017). Nature communications</a:t>
            </a:r>
            <a:endParaRPr lang="fr-FR" sz="1100" b="0" strike="noStrike" spc="-1">
              <a:solidFill>
                <a:srgbClr val="000000"/>
              </a:solidFill>
              <a:latin typeface="Arial"/>
            </a:endParaRPr>
          </a:p>
        </p:txBody>
      </p:sp>
      <p:pic>
        <p:nvPicPr>
          <p:cNvPr id="293" name="Image 8"/>
          <p:cNvPicPr/>
          <p:nvPr/>
        </p:nvPicPr>
        <p:blipFill>
          <a:blip r:embed="rId4" cstate="screen">
            <a:extLst>
              <a:ext uri="{28A0092B-C50C-407E-A947-70E740481C1C}">
                <a14:useLocalDpi xmlns:a14="http://schemas.microsoft.com/office/drawing/2010/main"/>
              </a:ext>
            </a:extLst>
          </a:blip>
          <a:srcRect/>
          <a:stretch/>
        </p:blipFill>
        <p:spPr>
          <a:xfrm>
            <a:off x="1923480" y="1542960"/>
            <a:ext cx="8132760" cy="4562280"/>
          </a:xfrm>
          <a:prstGeom prst="rect">
            <a:avLst/>
          </a:prstGeom>
          <a:ln w="0">
            <a:noFill/>
          </a:ln>
        </p:spPr>
      </p:pic>
      <p:sp>
        <p:nvSpPr>
          <p:cNvPr id="294" name="Rectangle 13"/>
          <p:cNvSpPr/>
          <p:nvPr/>
        </p:nvSpPr>
        <p:spPr>
          <a:xfrm>
            <a:off x="2376360" y="1440000"/>
            <a:ext cx="28436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i="1" strike="noStrike" spc="-1">
                <a:solidFill>
                  <a:srgbClr val="000000"/>
                </a:solidFill>
                <a:latin typeface="Calibri"/>
              </a:rPr>
              <a:t>Evolution entre 1980 et 2010</a:t>
            </a:r>
            <a:endParaRPr lang="fr-FR" sz="1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217080" y="194760"/>
            <a:ext cx="1139580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296" name="PlaceHolder 2"/>
          <p:cNvSpPr>
            <a:spLocks noGrp="1"/>
          </p:cNvSpPr>
          <p:nvPr>
            <p:ph type="subTitle"/>
          </p:nvPr>
        </p:nvSpPr>
        <p:spPr>
          <a:xfrm>
            <a:off x="578880" y="105120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Effets du CO</a:t>
            </a:r>
            <a:r>
              <a:rPr lang="fr-FR" sz="2000" b="0" strike="noStrike" spc="-1" baseline="-25000">
                <a:solidFill>
                  <a:srgbClr val="275662"/>
                </a:solidFill>
                <a:latin typeface="Calibri"/>
              </a:rPr>
              <a:t>2 </a:t>
            </a:r>
            <a:r>
              <a:rPr lang="fr-FR" sz="2000" b="0" strike="noStrike" spc="-1">
                <a:solidFill>
                  <a:srgbClr val="275662"/>
                </a:solidFill>
                <a:latin typeface="Calibri"/>
              </a:rPr>
              <a:t>sur les rendements agricoles</a:t>
            </a:r>
            <a:endParaRPr lang="fr-FR" sz="2000" b="0" strike="noStrike" spc="-1">
              <a:solidFill>
                <a:srgbClr val="000000"/>
              </a:solidFill>
              <a:latin typeface="Arial"/>
            </a:endParaRPr>
          </a:p>
        </p:txBody>
      </p:sp>
      <p:sp>
        <p:nvSpPr>
          <p:cNvPr id="297" name="Rectangle 10"/>
          <p:cNvSpPr/>
          <p:nvPr/>
        </p:nvSpPr>
        <p:spPr>
          <a:xfrm>
            <a:off x="6811200" y="6257880"/>
            <a:ext cx="3980520" cy="591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Kimball (2016). Current opinion in plant biology</a:t>
            </a:r>
            <a:endParaRPr lang="fr-FR" sz="1100" b="0" strike="noStrike" spc="-1">
              <a:solidFill>
                <a:srgbClr val="000000"/>
              </a:solidFill>
              <a:latin typeface="Arial"/>
            </a:endParaRPr>
          </a:p>
          <a:p>
            <a:pPr>
              <a:lnSpc>
                <a:spcPct val="100000"/>
              </a:lnSpc>
            </a:pPr>
            <a:r>
              <a:rPr lang="fr-FR" sz="1100" b="0" i="1" strike="noStrike" spc="-1">
                <a:solidFill>
                  <a:srgbClr val="000000"/>
                </a:solidFill>
                <a:latin typeface="Calibri"/>
              </a:rPr>
              <a:t>Durand (2020). Rapport INRAE: place des agricultures européennes</a:t>
            </a:r>
            <a:endParaRPr lang="fr-FR" sz="1100" b="0" strike="noStrike" spc="-1">
              <a:solidFill>
                <a:srgbClr val="000000"/>
              </a:solidFill>
              <a:latin typeface="Arial"/>
            </a:endParaRPr>
          </a:p>
          <a:p>
            <a:pPr>
              <a:lnSpc>
                <a:spcPct val="100000"/>
              </a:lnSpc>
            </a:pPr>
            <a:r>
              <a:rPr lang="fr-FR" sz="1100" b="0" i="1" strike="noStrike" spc="-1">
                <a:solidFill>
                  <a:srgbClr val="000000"/>
                </a:solidFill>
                <a:latin typeface="Calibri"/>
              </a:rPr>
              <a:t> dans le monde à l’horizon 2050. Rapport INRAE</a:t>
            </a:r>
            <a:endParaRPr lang="fr-FR" sz="1100" b="0" strike="noStrike" spc="-1">
              <a:solidFill>
                <a:srgbClr val="000000"/>
              </a:solidFill>
              <a:latin typeface="Arial"/>
            </a:endParaRPr>
          </a:p>
        </p:txBody>
      </p:sp>
      <p:sp>
        <p:nvSpPr>
          <p:cNvPr id="298" name="ZoneTexte 1"/>
          <p:cNvSpPr/>
          <p:nvPr/>
        </p:nvSpPr>
        <p:spPr>
          <a:xfrm>
            <a:off x="73080" y="2377800"/>
            <a:ext cx="5583600" cy="263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r>
              <a:rPr lang="fr-FR" sz="1800" b="0" strike="noStrike" spc="-1">
                <a:solidFill>
                  <a:srgbClr val="000000"/>
                </a:solidFill>
                <a:latin typeface="Calibri"/>
              </a:rPr>
              <a:t>En conditions non limitantes, effet CO</a:t>
            </a:r>
            <a:r>
              <a:rPr lang="fr-FR" sz="1800" b="0" strike="noStrike" spc="-1" baseline="-25000">
                <a:solidFill>
                  <a:srgbClr val="000000"/>
                </a:solidFill>
                <a:latin typeface="Calibri"/>
              </a:rPr>
              <a:t>2</a:t>
            </a:r>
            <a:r>
              <a:rPr lang="fr-FR" sz="1800" b="0" strike="noStrike" spc="-1">
                <a:solidFill>
                  <a:srgbClr val="000000"/>
                </a:solidFill>
                <a:latin typeface="Calibri"/>
              </a:rPr>
              <a:t>:</a:t>
            </a:r>
            <a:endParaRPr lang="fr-FR" sz="1800" b="0" strike="noStrike" spc="-1">
              <a:solidFill>
                <a:srgbClr val="000000"/>
              </a:solidFill>
              <a:latin typeface="Arial"/>
            </a:endParaRPr>
          </a:p>
          <a:p>
            <a:pPr marL="743040" lvl="1" indent="-285840">
              <a:lnSpc>
                <a:spcPct val="100000"/>
              </a:lnSpc>
              <a:buClr>
                <a:srgbClr val="000000"/>
              </a:buClr>
              <a:buFont typeface="Courier New"/>
              <a:buChar char="o"/>
            </a:pPr>
            <a:r>
              <a:rPr lang="fr-FR" sz="1800" b="0" strike="noStrike" spc="-1">
                <a:solidFill>
                  <a:srgbClr val="000000"/>
                </a:solidFill>
                <a:latin typeface="Calibri"/>
              </a:rPr>
              <a:t>+ 20 à 30% pour blé, orge, riz</a:t>
            </a:r>
            <a:endParaRPr lang="fr-FR" sz="1800" b="0" strike="noStrike" spc="-1">
              <a:solidFill>
                <a:srgbClr val="000000"/>
              </a:solidFill>
              <a:latin typeface="Arial"/>
            </a:endParaRPr>
          </a:p>
          <a:p>
            <a:pPr marL="743040" lvl="1" indent="-285840">
              <a:lnSpc>
                <a:spcPct val="100000"/>
              </a:lnSpc>
              <a:buClr>
                <a:srgbClr val="000000"/>
              </a:buClr>
              <a:buFont typeface="Courier New"/>
              <a:buChar char="o"/>
            </a:pPr>
            <a:r>
              <a:rPr lang="fr-FR" sz="1800" b="0" strike="noStrike" spc="-1">
                <a:solidFill>
                  <a:srgbClr val="000000"/>
                </a:solidFill>
                <a:latin typeface="Calibri"/>
              </a:rPr>
              <a:t>+ 20% pour protéagineux et colza</a:t>
            </a:r>
            <a:endParaRPr lang="fr-FR" sz="1800" b="0" strike="noStrike" spc="-1">
              <a:solidFill>
                <a:srgbClr val="000000"/>
              </a:solidFill>
              <a:latin typeface="Arial"/>
            </a:endParaRPr>
          </a:p>
          <a:p>
            <a:pPr marL="743040" lvl="1" indent="-285840">
              <a:lnSpc>
                <a:spcPct val="100000"/>
              </a:lnSpc>
              <a:buClr>
                <a:srgbClr val="000000"/>
              </a:buClr>
              <a:buFont typeface="Courier New"/>
              <a:buChar char="o"/>
            </a:pPr>
            <a:r>
              <a:rPr lang="fr-FR" sz="1800" b="0" strike="noStrike" spc="-1">
                <a:solidFill>
                  <a:srgbClr val="000000"/>
                </a:solidFill>
                <a:latin typeface="Calibri"/>
              </a:rPr>
              <a:t>+ 30% pour tournesol</a:t>
            </a:r>
            <a:endParaRPr lang="fr-FR" sz="1800" b="0" strike="noStrike" spc="-1">
              <a:solidFill>
                <a:srgbClr val="000000"/>
              </a:solidFill>
              <a:latin typeface="Arial"/>
            </a:endParaRPr>
          </a:p>
          <a:p>
            <a:pPr marL="743040" lvl="1" indent="-285840">
              <a:lnSpc>
                <a:spcPct val="100000"/>
              </a:lnSpc>
              <a:buClr>
                <a:srgbClr val="000000"/>
              </a:buClr>
              <a:buFont typeface="Courier New"/>
              <a:buChar char="o"/>
            </a:pPr>
            <a:r>
              <a:rPr lang="fr-FR" sz="1800" b="0" strike="noStrike" spc="-1">
                <a:solidFill>
                  <a:srgbClr val="000000"/>
                </a:solidFill>
                <a:latin typeface="Calibri"/>
              </a:rPr>
              <a:t>+ 10% prairies et plantes fourragères non légumineuses</a:t>
            </a:r>
            <a:endParaRPr lang="fr-FR" sz="1800" b="0" strike="noStrike" spc="-1">
              <a:solidFill>
                <a:srgbClr val="000000"/>
              </a:solidFill>
              <a:latin typeface="Arial"/>
            </a:endParaRPr>
          </a:p>
          <a:p>
            <a:pPr marL="457200">
              <a:lnSpc>
                <a:spcPct val="100000"/>
              </a:lnSpc>
            </a:pPr>
            <a:endParaRPr lang="fr-FR" sz="1800" b="0" strike="noStrike" spc="-1">
              <a:solidFill>
                <a:srgbClr val="000000"/>
              </a:solidFill>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CO</a:t>
            </a:r>
            <a:r>
              <a:rPr lang="fr-FR" sz="1800" b="0" strike="noStrike" spc="-1" baseline="-25000">
                <a:solidFill>
                  <a:srgbClr val="000000"/>
                </a:solidFill>
                <a:latin typeface="Calibri"/>
              </a:rPr>
              <a:t>2</a:t>
            </a:r>
            <a:r>
              <a:rPr lang="fr-FR" sz="1800" b="0" strike="noStrike" spc="-1">
                <a:solidFill>
                  <a:srgbClr val="000000"/>
                </a:solidFill>
                <a:latin typeface="Calibri"/>
              </a:rPr>
              <a:t> réduit l’impact des sécheresses même si rendements plus faibles que témoins irrigués</a:t>
            </a:r>
            <a:endParaRPr lang="fr-FR" sz="1800" b="0" strike="noStrike" spc="-1">
              <a:solidFill>
                <a:srgbClr val="000000"/>
              </a:solidFill>
              <a:latin typeface="Arial"/>
            </a:endParaRPr>
          </a:p>
        </p:txBody>
      </p:sp>
      <p:pic>
        <p:nvPicPr>
          <p:cNvPr id="299" name="Image 2"/>
          <p:cNvPicPr/>
          <p:nvPr/>
        </p:nvPicPr>
        <p:blipFill>
          <a:blip r:embed="rId4" cstate="screen">
            <a:extLst>
              <a:ext uri="{28A0092B-C50C-407E-A947-70E740481C1C}">
                <a14:useLocalDpi xmlns:a14="http://schemas.microsoft.com/office/drawing/2010/main"/>
              </a:ext>
            </a:extLst>
          </a:blip>
          <a:srcRect/>
          <a:stretch/>
        </p:blipFill>
        <p:spPr>
          <a:xfrm>
            <a:off x="5657040" y="1377360"/>
            <a:ext cx="6400080" cy="45856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239760" y="43200"/>
            <a:ext cx="11222640" cy="887760"/>
          </a:xfrm>
          <a:prstGeom prst="rect">
            <a:avLst/>
          </a:prstGeom>
          <a:noFill/>
          <a:ln w="0">
            <a:noFill/>
          </a:ln>
        </p:spPr>
        <p:txBody>
          <a:bodyPr lIns="0" tIns="46800" anchor="ctr">
            <a:normAutofit fontScale="90000"/>
          </a:bodyPr>
          <a:lstStyle/>
          <a:p>
            <a:pPr marL="507960" indent="-507960">
              <a:lnSpc>
                <a:spcPct val="90000"/>
              </a:lnSpc>
              <a:buSzPct val="100054"/>
              <a:buBlip>
                <a:blip r:embed="rId2"/>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01" name="PlaceHolder 2"/>
          <p:cNvSpPr>
            <a:spLocks noGrp="1"/>
          </p:cNvSpPr>
          <p:nvPr>
            <p:ph type="subTitle"/>
          </p:nvPr>
        </p:nvSpPr>
        <p:spPr>
          <a:xfrm>
            <a:off x="515520" y="75852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du CO</a:t>
            </a:r>
            <a:r>
              <a:rPr lang="fr-FR" sz="2000" b="0" strike="noStrike" spc="-1" baseline="-25000">
                <a:solidFill>
                  <a:srgbClr val="275662"/>
                </a:solidFill>
                <a:latin typeface="Calibri"/>
              </a:rPr>
              <a:t>2</a:t>
            </a:r>
            <a:r>
              <a:rPr lang="fr-FR" sz="2000" b="0" strike="noStrike" spc="-1">
                <a:solidFill>
                  <a:srgbClr val="275662"/>
                </a:solidFill>
                <a:latin typeface="Calibri"/>
              </a:rPr>
              <a:t> sur la qualité des produits végétaux</a:t>
            </a:r>
            <a:endParaRPr lang="fr-FR" sz="2000" b="0" strike="noStrike" spc="-1">
              <a:solidFill>
                <a:srgbClr val="000000"/>
              </a:solidFill>
              <a:latin typeface="Arial"/>
            </a:endParaRPr>
          </a:p>
        </p:txBody>
      </p:sp>
      <p:sp>
        <p:nvSpPr>
          <p:cNvPr id="302" name="Rectangle 5"/>
          <p:cNvSpPr/>
          <p:nvPr/>
        </p:nvSpPr>
        <p:spPr>
          <a:xfrm>
            <a:off x="7828920" y="5999040"/>
            <a:ext cx="6095520" cy="80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fr-FR" sz="1400" b="0" strike="noStrike" spc="-1">
              <a:solidFill>
                <a:srgbClr val="000000"/>
              </a:solidFill>
              <a:latin typeface="Arial"/>
            </a:endParaRPr>
          </a:p>
          <a:p>
            <a:pPr>
              <a:lnSpc>
                <a:spcPct val="100000"/>
              </a:lnSpc>
            </a:pPr>
            <a:r>
              <a:rPr lang="fr-FR" sz="1100" b="0" i="1" strike="noStrike" spc="-1">
                <a:solidFill>
                  <a:srgbClr val="000000"/>
                </a:solidFill>
                <a:latin typeface="Calibri"/>
              </a:rPr>
              <a:t>Loladze (2014). eLife</a:t>
            </a:r>
            <a:endParaRPr lang="fr-FR" sz="1100" b="0" strike="noStrike" spc="-1">
              <a:solidFill>
                <a:srgbClr val="000000"/>
              </a:solidFill>
              <a:latin typeface="Arial"/>
            </a:endParaRPr>
          </a:p>
          <a:p>
            <a:pPr>
              <a:lnSpc>
                <a:spcPct val="100000"/>
              </a:lnSpc>
            </a:pPr>
            <a:r>
              <a:rPr lang="fr-FR" sz="1100" b="0" i="1" strike="noStrike" spc="-1">
                <a:solidFill>
                  <a:srgbClr val="000000"/>
                </a:solidFill>
                <a:latin typeface="Calibri"/>
              </a:rPr>
              <a:t>A. Gojon (2021). CLIMAE, INRAE</a:t>
            </a:r>
            <a:endParaRPr lang="fr-FR" sz="1100" b="0" strike="noStrike" spc="-1">
              <a:solidFill>
                <a:srgbClr val="000000"/>
              </a:solidFill>
              <a:latin typeface="Arial"/>
            </a:endParaRPr>
          </a:p>
          <a:p>
            <a:pPr>
              <a:lnSpc>
                <a:spcPct val="100000"/>
              </a:lnSpc>
            </a:pPr>
            <a:endParaRPr lang="fr-FR" sz="1100" b="0" strike="noStrike" spc="-1">
              <a:solidFill>
                <a:srgbClr val="000000"/>
              </a:solidFill>
              <a:latin typeface="Arial"/>
            </a:endParaRPr>
          </a:p>
        </p:txBody>
      </p:sp>
      <p:sp>
        <p:nvSpPr>
          <p:cNvPr id="303" name="Rectangle 6"/>
          <p:cNvSpPr/>
          <p:nvPr/>
        </p:nvSpPr>
        <p:spPr>
          <a:xfrm>
            <a:off x="253440" y="1943640"/>
            <a:ext cx="5034600" cy="3289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fr-FR" sz="1200" b="0" strike="noStrike" spc="-1">
              <a:solidFill>
                <a:srgbClr val="000000"/>
              </a:solidFill>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Conséquences négatives sur les concentrations en minéraux</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Effet dilution + régulations encore mal comprises (notamment racines)</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Conséquences négatives pour la nutrition humaine et animale</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marL="285840" indent="-285840">
              <a:lnSpc>
                <a:spcPct val="100000"/>
              </a:lnSpc>
              <a:buClr>
                <a:srgbClr val="000000"/>
              </a:buClr>
              <a:buFont typeface="Arial"/>
              <a:buChar char="•"/>
            </a:pPr>
            <a:r>
              <a:rPr lang="fr-FR" sz="1800" b="0" strike="noStrike" spc="-1">
                <a:solidFill>
                  <a:srgbClr val="000000"/>
                </a:solidFill>
                <a:latin typeface="Calibri"/>
              </a:rPr>
              <a:t>Impact d’un rapport C/N plus élevé sur le devenir de la matière organique du sol ?</a:t>
            </a:r>
            <a:endParaRPr lang="fr-FR" sz="1800" b="0" strike="noStrike" spc="-1">
              <a:solidFill>
                <a:srgbClr val="000000"/>
              </a:solidFill>
              <a:latin typeface="Arial"/>
            </a:endParaRPr>
          </a:p>
        </p:txBody>
      </p:sp>
      <p:pic>
        <p:nvPicPr>
          <p:cNvPr id="304" name="Image 7"/>
          <p:cNvPicPr/>
          <p:nvPr/>
        </p:nvPicPr>
        <p:blipFill>
          <a:blip r:embed="rId3" cstate="screen">
            <a:extLst>
              <a:ext uri="{28A0092B-C50C-407E-A947-70E740481C1C}">
                <a14:useLocalDpi xmlns:a14="http://schemas.microsoft.com/office/drawing/2010/main"/>
              </a:ext>
            </a:extLst>
          </a:blip>
          <a:stretch/>
        </p:blipFill>
        <p:spPr>
          <a:xfrm>
            <a:off x="5851440" y="920880"/>
            <a:ext cx="5752800" cy="526968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743040" y="149760"/>
            <a:ext cx="1075536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06"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température sur la photosynthèse</a:t>
            </a:r>
            <a:endParaRPr lang="fr-FR" sz="2000" b="0" strike="noStrike" spc="-1">
              <a:solidFill>
                <a:srgbClr val="000000"/>
              </a:solidFill>
              <a:latin typeface="Arial"/>
            </a:endParaRPr>
          </a:p>
        </p:txBody>
      </p:sp>
      <p:pic>
        <p:nvPicPr>
          <p:cNvPr id="307" name="Image 2"/>
          <p:cNvPicPr/>
          <p:nvPr/>
        </p:nvPicPr>
        <p:blipFill>
          <a:blip r:embed="rId4"/>
          <a:stretch/>
        </p:blipFill>
        <p:spPr>
          <a:xfrm>
            <a:off x="1762200" y="1291680"/>
            <a:ext cx="3473640" cy="4707000"/>
          </a:xfrm>
          <a:prstGeom prst="rect">
            <a:avLst/>
          </a:prstGeom>
          <a:ln w="0">
            <a:noFill/>
          </a:ln>
        </p:spPr>
      </p:pic>
      <p:sp>
        <p:nvSpPr>
          <p:cNvPr id="308" name="Rectangle 3"/>
          <p:cNvSpPr/>
          <p:nvPr/>
        </p:nvSpPr>
        <p:spPr>
          <a:xfrm>
            <a:off x="2115720" y="5952960"/>
            <a:ext cx="4327560" cy="59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Calibri"/>
              </a:rPr>
              <a:t>D’après Cornic et al. (1999)</a:t>
            </a:r>
            <a:endParaRPr lang="fr-FR" sz="1100" b="0" strike="noStrike" spc="-1">
              <a:solidFill>
                <a:srgbClr val="000000"/>
              </a:solidFill>
              <a:latin typeface="Arial"/>
            </a:endParaRPr>
          </a:p>
          <a:p>
            <a:pPr>
              <a:lnSpc>
                <a:spcPct val="100000"/>
              </a:lnSpc>
            </a:pPr>
            <a:r>
              <a:rPr lang="fr-FR" sz="1100" b="0" i="1" u="sng" strike="noStrike" spc="-1">
                <a:solidFill>
                  <a:srgbClr val="0563C1"/>
                </a:solidFill>
                <a:uFillTx/>
                <a:latin typeface="Calibri"/>
                <a:hlinkClick r:id="rId5"/>
              </a:rPr>
              <a:t>https://www.encyclopedie-environnement.org/vivant/effets-temperature-sur-photosynthese/</a:t>
            </a:r>
            <a:r>
              <a:rPr lang="fr-FR" sz="1100" b="0" i="1" strike="noStrike" spc="-1">
                <a:solidFill>
                  <a:srgbClr val="000000"/>
                </a:solidFill>
                <a:latin typeface="Calibri"/>
              </a:rPr>
              <a:t> </a:t>
            </a:r>
            <a:endParaRPr lang="fr-FR" sz="1100" b="0" strike="noStrike" spc="-1">
              <a:solidFill>
                <a:srgbClr val="000000"/>
              </a:solidFill>
              <a:latin typeface="Arial"/>
            </a:endParaRPr>
          </a:p>
        </p:txBody>
      </p:sp>
      <p:pic>
        <p:nvPicPr>
          <p:cNvPr id="309" name="Image 27"/>
          <p:cNvPicPr/>
          <p:nvPr/>
        </p:nvPicPr>
        <p:blipFill>
          <a:blip r:embed="rId6" cstate="screen">
            <a:extLst>
              <a:ext uri="{28A0092B-C50C-407E-A947-70E740481C1C}">
                <a14:useLocalDpi xmlns:a14="http://schemas.microsoft.com/office/drawing/2010/main"/>
              </a:ext>
            </a:extLst>
          </a:blip>
          <a:srcRect/>
          <a:stretch/>
        </p:blipFill>
        <p:spPr>
          <a:xfrm>
            <a:off x="5604840" y="2247120"/>
            <a:ext cx="6194520" cy="2701800"/>
          </a:xfrm>
          <a:prstGeom prst="rect">
            <a:avLst/>
          </a:prstGeom>
          <a:ln w="0">
            <a:noFill/>
          </a:ln>
        </p:spPr>
      </p:pic>
      <p:sp>
        <p:nvSpPr>
          <p:cNvPr id="310" name="Rectangle 28"/>
          <p:cNvSpPr/>
          <p:nvPr/>
        </p:nvSpPr>
        <p:spPr>
          <a:xfrm>
            <a:off x="5406840" y="1989360"/>
            <a:ext cx="66524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1" i="1" strike="noStrike" spc="-1">
                <a:solidFill>
                  <a:srgbClr val="000000"/>
                </a:solidFill>
                <a:latin typeface="Calibri"/>
              </a:rPr>
              <a:t>T°C croissance :      5°C                      10°C                      20°C                    25°C                   30°C                      35°C</a:t>
            </a:r>
            <a:endParaRPr lang="fr-FR" sz="1100" b="0" strike="noStrike" spc="-1">
              <a:solidFill>
                <a:srgbClr val="000000"/>
              </a:solidFill>
              <a:latin typeface="Arial"/>
            </a:endParaRPr>
          </a:p>
        </p:txBody>
      </p:sp>
      <p:sp>
        <p:nvSpPr>
          <p:cNvPr id="311" name="Rectangle 29"/>
          <p:cNvSpPr/>
          <p:nvPr/>
        </p:nvSpPr>
        <p:spPr>
          <a:xfrm>
            <a:off x="6331680" y="4949280"/>
            <a:ext cx="5166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600" b="1" i="1" strike="noStrike" spc="-1">
                <a:solidFill>
                  <a:srgbClr val="000000"/>
                </a:solidFill>
                <a:latin typeface="Calibri"/>
              </a:rPr>
              <a:t>Acclimatation photosynthèse chez Luzerne tempérée (    ) et méditerranéenne (    )</a:t>
            </a:r>
            <a:endParaRPr lang="fr-FR" sz="1600" b="0" strike="noStrike" spc="-1">
              <a:solidFill>
                <a:srgbClr val="000000"/>
              </a:solidFill>
              <a:latin typeface="Arial"/>
            </a:endParaRPr>
          </a:p>
        </p:txBody>
      </p:sp>
      <p:sp>
        <p:nvSpPr>
          <p:cNvPr id="312" name="Triangle isocèle 30"/>
          <p:cNvSpPr/>
          <p:nvPr/>
        </p:nvSpPr>
        <p:spPr>
          <a:xfrm>
            <a:off x="10973160" y="5048640"/>
            <a:ext cx="120240" cy="125280"/>
          </a:xfrm>
          <a:prstGeom prst="triangle">
            <a:avLst>
              <a:gd name="adj" fmla="val 50000"/>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18000" rIns="90000" bIns="18000" anchor="ctr">
            <a:noAutofit/>
          </a:bodyPr>
          <a:lstStyle/>
          <a:p>
            <a:pPr algn="ctr">
              <a:lnSpc>
                <a:spcPct val="100000"/>
              </a:lnSpc>
            </a:pPr>
            <a:endParaRPr lang="fr-FR" sz="1800" b="0" strike="noStrike" spc="-1">
              <a:solidFill>
                <a:schemeClr val="lt1"/>
              </a:solidFill>
              <a:latin typeface="Calibri"/>
            </a:endParaRPr>
          </a:p>
        </p:txBody>
      </p:sp>
      <p:sp>
        <p:nvSpPr>
          <p:cNvPr id="313" name="Triangle isocèle 33"/>
          <p:cNvSpPr/>
          <p:nvPr/>
        </p:nvSpPr>
        <p:spPr>
          <a:xfrm>
            <a:off x="8013960" y="5321880"/>
            <a:ext cx="120240" cy="125280"/>
          </a:xfrm>
          <a:prstGeom prst="triangle">
            <a:avLst>
              <a:gd name="adj" fmla="val 50000"/>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18000" rIns="90000" bIns="18000" anchor="ctr">
            <a:noAutofit/>
          </a:bodyPr>
          <a:lstStyle/>
          <a:p>
            <a:pPr algn="ctr">
              <a:lnSpc>
                <a:spcPct val="100000"/>
              </a:lnSpc>
            </a:pPr>
            <a:endParaRPr lang="fr-FR" sz="1800" b="0" strike="noStrike" spc="-1">
              <a:solidFill>
                <a:schemeClr val="lt1"/>
              </a:solidFill>
              <a:latin typeface="Calibri"/>
            </a:endParaRPr>
          </a:p>
        </p:txBody>
      </p:sp>
      <p:sp>
        <p:nvSpPr>
          <p:cNvPr id="314" name="Rectangle 34"/>
          <p:cNvSpPr/>
          <p:nvPr/>
        </p:nvSpPr>
        <p:spPr>
          <a:xfrm>
            <a:off x="6331680" y="5486760"/>
            <a:ext cx="25916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Calibri"/>
              </a:rPr>
              <a:t>Zaka et al. (2016)</a:t>
            </a:r>
            <a:endParaRPr lang="fr-FR" sz="11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10"/>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743040" y="149760"/>
            <a:ext cx="10755360" cy="887760"/>
          </a:xfrm>
          <a:prstGeom prst="rect">
            <a:avLst/>
          </a:prstGeom>
          <a:noFill/>
          <a:ln w="0">
            <a:noFill/>
          </a:ln>
        </p:spPr>
        <p:txBody>
          <a:bodyPr lIns="0" tIns="46800" anchor="ctr">
            <a:normAutofit fontScale="90000"/>
          </a:bodyPr>
          <a:lstStyle/>
          <a:p>
            <a:pPr marL="507960" indent="-507960">
              <a:lnSpc>
                <a:spcPct val="90000"/>
              </a:lnSpc>
              <a:buSzPct val="100054"/>
              <a:buBlip>
                <a:blip r:embed="rId3"/>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16"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température sur la morphogénèse et reproduction</a:t>
            </a:r>
            <a:endParaRPr lang="fr-FR" sz="2000" b="0" strike="noStrike" spc="-1">
              <a:solidFill>
                <a:srgbClr val="000000"/>
              </a:solidFill>
              <a:latin typeface="Arial"/>
            </a:endParaRPr>
          </a:p>
        </p:txBody>
      </p:sp>
      <p:pic>
        <p:nvPicPr>
          <p:cNvPr id="317" name="Picture 2"/>
          <p:cNvPicPr/>
          <p:nvPr/>
        </p:nvPicPr>
        <p:blipFill>
          <a:blip r:embed="rId4" cstate="screen">
            <a:extLst>
              <a:ext uri="{28A0092B-C50C-407E-A947-70E740481C1C}">
                <a14:useLocalDpi xmlns:a14="http://schemas.microsoft.com/office/drawing/2010/main"/>
              </a:ext>
            </a:extLst>
          </a:blip>
          <a:srcRect/>
          <a:stretch/>
        </p:blipFill>
        <p:spPr>
          <a:xfrm>
            <a:off x="618120" y="1869480"/>
            <a:ext cx="4177800" cy="3352680"/>
          </a:xfrm>
          <a:prstGeom prst="rect">
            <a:avLst/>
          </a:prstGeom>
          <a:ln w="0">
            <a:noFill/>
          </a:ln>
        </p:spPr>
      </p:pic>
      <p:pic>
        <p:nvPicPr>
          <p:cNvPr id="318" name="Image 13"/>
          <p:cNvPicPr/>
          <p:nvPr/>
        </p:nvPicPr>
        <p:blipFill>
          <a:blip r:embed="rId5" cstate="screen">
            <a:extLst>
              <a:ext uri="{28A0092B-C50C-407E-A947-70E740481C1C}">
                <a14:useLocalDpi xmlns:a14="http://schemas.microsoft.com/office/drawing/2010/main"/>
              </a:ext>
            </a:extLst>
          </a:blip>
          <a:srcRect/>
          <a:stretch/>
        </p:blipFill>
        <p:spPr>
          <a:xfrm>
            <a:off x="8727120" y="2431440"/>
            <a:ext cx="3231720" cy="1944720"/>
          </a:xfrm>
          <a:prstGeom prst="rect">
            <a:avLst/>
          </a:prstGeom>
          <a:ln w="0">
            <a:noFill/>
          </a:ln>
        </p:spPr>
      </p:pic>
      <p:sp>
        <p:nvSpPr>
          <p:cNvPr id="319" name="Rectangle 14"/>
          <p:cNvSpPr/>
          <p:nvPr/>
        </p:nvSpPr>
        <p:spPr>
          <a:xfrm>
            <a:off x="9585000" y="4721400"/>
            <a:ext cx="15159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400" b="0" i="1" strike="noStrike" spc="-1">
                <a:solidFill>
                  <a:srgbClr val="000000"/>
                </a:solidFill>
                <a:latin typeface="Calibri"/>
              </a:rPr>
              <a:t>Begcy et al. (2019)</a:t>
            </a:r>
            <a:endParaRPr lang="fr-FR" sz="1400" b="0" strike="noStrike" spc="-1">
              <a:solidFill>
                <a:srgbClr val="000000"/>
              </a:solidFill>
              <a:latin typeface="Arial"/>
            </a:endParaRPr>
          </a:p>
        </p:txBody>
      </p:sp>
      <p:sp>
        <p:nvSpPr>
          <p:cNvPr id="320" name="ZoneTexte 15"/>
          <p:cNvSpPr/>
          <p:nvPr/>
        </p:nvSpPr>
        <p:spPr>
          <a:xfrm>
            <a:off x="913680" y="5197680"/>
            <a:ext cx="3882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600" b="1" strike="noStrike" spc="-1">
                <a:solidFill>
                  <a:srgbClr val="000000"/>
                </a:solidFill>
                <a:latin typeface="Calibri"/>
              </a:rPr>
              <a:t>+ </a:t>
            </a:r>
            <a:r>
              <a:rPr lang="fr-FR" sz="1800" b="0" strike="noStrike" spc="-1">
                <a:solidFill>
                  <a:srgbClr val="000000"/>
                </a:solidFill>
                <a:latin typeface="Calibri"/>
              </a:rPr>
              <a:t>Impacts on transpiration</a:t>
            </a:r>
            <a:endParaRPr lang="fr-FR" sz="1800" b="0" strike="noStrike" spc="-1">
              <a:solidFill>
                <a:srgbClr val="000000"/>
              </a:solidFill>
              <a:latin typeface="Arial"/>
            </a:endParaRPr>
          </a:p>
        </p:txBody>
      </p:sp>
      <p:sp>
        <p:nvSpPr>
          <p:cNvPr id="321" name="Rectangle 1"/>
          <p:cNvSpPr/>
          <p:nvPr/>
        </p:nvSpPr>
        <p:spPr>
          <a:xfrm>
            <a:off x="9432360" y="1404000"/>
            <a:ext cx="18208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Fertilité du pollen</a:t>
            </a:r>
            <a:endParaRPr lang="fr-FR" sz="1800" b="0" strike="noStrike" spc="-1">
              <a:solidFill>
                <a:srgbClr val="000000"/>
              </a:solidFill>
              <a:latin typeface="Arial"/>
            </a:endParaRPr>
          </a:p>
        </p:txBody>
      </p:sp>
      <p:sp>
        <p:nvSpPr>
          <p:cNvPr id="322" name="Rectangle 17"/>
          <p:cNvSpPr/>
          <p:nvPr/>
        </p:nvSpPr>
        <p:spPr>
          <a:xfrm>
            <a:off x="1795680" y="1353240"/>
            <a:ext cx="18651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Croissance foliaire</a:t>
            </a:r>
            <a:endParaRPr lang="fr-FR" sz="1800" b="0" strike="noStrike" spc="-1">
              <a:solidFill>
                <a:srgbClr val="000000"/>
              </a:solidFill>
              <a:latin typeface="Arial"/>
            </a:endParaRPr>
          </a:p>
        </p:txBody>
      </p:sp>
      <p:pic>
        <p:nvPicPr>
          <p:cNvPr id="323" name="Image 18"/>
          <p:cNvPicPr/>
          <p:nvPr/>
        </p:nvPicPr>
        <p:blipFill>
          <a:blip r:embed="rId6" cstate="screen">
            <a:extLst>
              <a:ext uri="{28A0092B-C50C-407E-A947-70E740481C1C}">
                <a14:useLocalDpi xmlns:a14="http://schemas.microsoft.com/office/drawing/2010/main"/>
              </a:ext>
            </a:extLst>
          </a:blip>
          <a:srcRect/>
          <a:stretch/>
        </p:blipFill>
        <p:spPr>
          <a:xfrm>
            <a:off x="5034960" y="1869480"/>
            <a:ext cx="3513240" cy="2658600"/>
          </a:xfrm>
          <a:prstGeom prst="rect">
            <a:avLst/>
          </a:prstGeom>
          <a:ln w="0">
            <a:noFill/>
          </a:ln>
        </p:spPr>
      </p:pic>
      <p:sp>
        <p:nvSpPr>
          <p:cNvPr id="324" name="Rectangle 19"/>
          <p:cNvSpPr/>
          <p:nvPr/>
        </p:nvSpPr>
        <p:spPr>
          <a:xfrm>
            <a:off x="5212800" y="4557600"/>
            <a:ext cx="29602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200" b="0" i="1" strike="noStrike" spc="-1">
                <a:solidFill>
                  <a:srgbClr val="000000"/>
                </a:solidFill>
                <a:latin typeface="Calibri"/>
              </a:rPr>
              <a:t>(expertise SupAgro INRAE Univ. Montpellier DDTM 34)</a:t>
            </a:r>
            <a:endParaRPr lang="fr-FR" sz="1200" b="0" strike="noStrike" spc="-1">
              <a:solidFill>
                <a:srgbClr val="000000"/>
              </a:solidFill>
              <a:latin typeface="Arial"/>
            </a:endParaRPr>
          </a:p>
        </p:txBody>
      </p:sp>
      <p:sp>
        <p:nvSpPr>
          <p:cNvPr id="325" name="Rectangle 20"/>
          <p:cNvSpPr/>
          <p:nvPr/>
        </p:nvSpPr>
        <p:spPr>
          <a:xfrm>
            <a:off x="6084000" y="1353240"/>
            <a:ext cx="15418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Mort cellulaire</a:t>
            </a:r>
            <a:endParaRPr lang="fr-FR" sz="1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23"/>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743040" y="149760"/>
            <a:ext cx="10216080" cy="887760"/>
          </a:xfrm>
          <a:prstGeom prst="rect">
            <a:avLst/>
          </a:prstGeom>
          <a:noFill/>
          <a:ln w="0">
            <a:noFill/>
          </a:ln>
        </p:spPr>
        <p:txBody>
          <a:bodyPr lIns="0" tIns="46800" anchor="ctr">
            <a:normAutofit fontScale="90000"/>
          </a:bodyPr>
          <a:lstStyle/>
          <a:p>
            <a:pPr marL="507960" indent="-507960">
              <a:lnSpc>
                <a:spcPct val="90000"/>
              </a:lnSpc>
              <a:buSzPct val="100054"/>
              <a:buBlip>
                <a:blip r:embed="rId2"/>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27" name="PlaceHolder 2"/>
          <p:cNvSpPr>
            <a:spLocks noGrp="1"/>
          </p:cNvSpPr>
          <p:nvPr>
            <p:ph type="subTitle"/>
          </p:nvPr>
        </p:nvSpPr>
        <p:spPr>
          <a:xfrm>
            <a:off x="283680" y="1008720"/>
            <a:ext cx="9679680" cy="476640"/>
          </a:xfrm>
          <a:prstGeom prst="rect">
            <a:avLst/>
          </a:prstGeom>
          <a:noFill/>
          <a:ln w="0">
            <a:noFill/>
          </a:ln>
        </p:spPr>
        <p:txBody>
          <a:bodyPr anchor="t">
            <a:norm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température sur la phénologie &amp; pratiques</a:t>
            </a:r>
            <a:endParaRPr lang="fr-FR" sz="2000" b="0" strike="noStrike" spc="-1">
              <a:solidFill>
                <a:srgbClr val="000000"/>
              </a:solidFill>
              <a:latin typeface="Arial"/>
            </a:endParaRPr>
          </a:p>
        </p:txBody>
      </p:sp>
      <p:pic>
        <p:nvPicPr>
          <p:cNvPr id="328" name="Picture 2" descr="Indicateur d'impact du changement climatique sur les dates de floraison et de vendange en Champagne"/>
          <p:cNvPicPr/>
          <p:nvPr/>
        </p:nvPicPr>
        <p:blipFill>
          <a:blip r:embed="rId3"/>
          <a:stretch/>
        </p:blipFill>
        <p:spPr>
          <a:xfrm>
            <a:off x="189720" y="1792440"/>
            <a:ext cx="5906160" cy="4521600"/>
          </a:xfrm>
          <a:prstGeom prst="rect">
            <a:avLst/>
          </a:prstGeom>
          <a:ln w="0">
            <a:noFill/>
          </a:ln>
        </p:spPr>
      </p:pic>
      <p:pic>
        <p:nvPicPr>
          <p:cNvPr id="329" name="Image 6"/>
          <p:cNvPicPr/>
          <p:nvPr/>
        </p:nvPicPr>
        <p:blipFill>
          <a:blip r:embed="rId4" cstate="screen">
            <a:extLst>
              <a:ext uri="{28A0092B-C50C-407E-A947-70E740481C1C}">
                <a14:useLocalDpi xmlns:a14="http://schemas.microsoft.com/office/drawing/2010/main"/>
              </a:ext>
            </a:extLst>
          </a:blip>
          <a:srcRect/>
          <a:stretch/>
        </p:blipFill>
        <p:spPr>
          <a:xfrm>
            <a:off x="6625080" y="2048040"/>
            <a:ext cx="5238720" cy="3237480"/>
          </a:xfrm>
          <a:prstGeom prst="rect">
            <a:avLst/>
          </a:prstGeom>
          <a:ln w="0">
            <a:noFill/>
          </a:ln>
        </p:spPr>
      </p:pic>
      <p:sp>
        <p:nvSpPr>
          <p:cNvPr id="330" name="Rectangle 7"/>
          <p:cNvSpPr/>
          <p:nvPr/>
        </p:nvSpPr>
        <p:spPr>
          <a:xfrm>
            <a:off x="7042680" y="1507320"/>
            <a:ext cx="4278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1" strike="noStrike" spc="-1">
                <a:solidFill>
                  <a:srgbClr val="000000"/>
                </a:solidFill>
                <a:latin typeface="Calibri"/>
              </a:rPr>
              <a:t>Évolution annuelle des dates de semis maïs</a:t>
            </a:r>
            <a:endParaRPr lang="fr-FR" sz="1800" b="0" strike="noStrike" spc="-1">
              <a:solidFill>
                <a:srgbClr val="000000"/>
              </a:solidFill>
              <a:latin typeface="Arial"/>
            </a:endParaRPr>
          </a:p>
        </p:txBody>
      </p:sp>
      <p:sp>
        <p:nvSpPr>
          <p:cNvPr id="331" name="Rectangle 10"/>
          <p:cNvSpPr/>
          <p:nvPr/>
        </p:nvSpPr>
        <p:spPr>
          <a:xfrm>
            <a:off x="304920" y="1537920"/>
            <a:ext cx="58532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1" strike="noStrike" spc="-1">
                <a:solidFill>
                  <a:srgbClr val="000000"/>
                </a:solidFill>
                <a:latin typeface="Calibri"/>
              </a:rPr>
              <a:t>Évolution annuelle des dates de floraison et vendange vigne</a:t>
            </a:r>
            <a:endParaRPr lang="fr-FR" sz="1800" b="0" strike="noStrike" spc="-1">
              <a:solidFill>
                <a:srgbClr val="000000"/>
              </a:solidFill>
              <a:latin typeface="Arial"/>
            </a:endParaRPr>
          </a:p>
        </p:txBody>
      </p:sp>
      <p:sp>
        <p:nvSpPr>
          <p:cNvPr id="332" name="Rectangle 8"/>
          <p:cNvSpPr/>
          <p:nvPr/>
        </p:nvSpPr>
        <p:spPr>
          <a:xfrm>
            <a:off x="3048120" y="6621120"/>
            <a:ext cx="609552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u="sng" strike="noStrike" spc="-1">
                <a:solidFill>
                  <a:srgbClr val="0563C1"/>
                </a:solidFill>
                <a:uFillTx/>
                <a:latin typeface="Arial"/>
                <a:hlinkClick r:id="rId5"/>
              </a:rPr>
              <a:t>https://www.ecologie.gouv.fr/impacts-du-changement-climatique-agriculture-et-foret</a:t>
            </a:r>
            <a:r>
              <a:rPr lang="fr-FR" sz="1100" b="0" i="1" strike="noStrike" spc="-1">
                <a:solidFill>
                  <a:srgbClr val="000000"/>
                </a:solidFill>
                <a:latin typeface="Arial"/>
              </a:rPr>
              <a:t> </a:t>
            </a:r>
            <a:endParaRPr lang="fr-FR" sz="11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8"/>
              <a:buBlip>
                <a:blip r:embed="rId2"/>
              </a:buBlip>
            </a:pPr>
            <a:r>
              <a:rPr lang="fr-FR" sz="2800" b="1" strike="noStrike" spc="-1">
                <a:solidFill>
                  <a:srgbClr val="00A3A6"/>
                </a:solidFill>
                <a:latin typeface="Calibri Light"/>
              </a:rPr>
              <a:t>Plan</a:t>
            </a:r>
            <a:endParaRPr lang="fr-FR" sz="2800" b="0" strike="noStrike" spc="-1">
              <a:solidFill>
                <a:srgbClr val="000000"/>
              </a:solidFill>
              <a:latin typeface="Calibri"/>
            </a:endParaRPr>
          </a:p>
        </p:txBody>
      </p:sp>
      <p:sp>
        <p:nvSpPr>
          <p:cNvPr id="226" name="PlaceHolder 2"/>
          <p:cNvSpPr>
            <a:spLocks noGrp="1"/>
          </p:cNvSpPr>
          <p:nvPr>
            <p:ph type="subTitle"/>
          </p:nvPr>
        </p:nvSpPr>
        <p:spPr>
          <a:xfrm>
            <a:off x="312840" y="1382760"/>
            <a:ext cx="5059080" cy="3827160"/>
          </a:xfrm>
          <a:prstGeom prst="rect">
            <a:avLst/>
          </a:prstGeom>
          <a:noFill/>
          <a:ln w="0">
            <a:noFill/>
          </a:ln>
        </p:spPr>
        <p:txBody>
          <a:bodyPr anchor="t">
            <a:normAutofit/>
          </a:bodyPr>
          <a:lstStyle/>
          <a:p>
            <a:pPr marL="343080" indent="-343080">
              <a:lnSpc>
                <a:spcPct val="90000"/>
              </a:lnSpc>
              <a:spcBef>
                <a:spcPts val="1001"/>
              </a:spcBef>
              <a:buClr>
                <a:srgbClr val="275662"/>
              </a:buClr>
              <a:buFont typeface="Wingdings" charset="2"/>
              <a:buChar char=""/>
            </a:pPr>
            <a:r>
              <a:rPr lang="fr-FR" sz="2000" b="0" strike="noStrike" spc="-1">
                <a:solidFill>
                  <a:srgbClr val="275662"/>
                </a:solidFill>
                <a:latin typeface="Calibri"/>
              </a:rPr>
              <a:t>Quelques rappels sur le fonctionnement des plantes</a:t>
            </a:r>
            <a:endParaRPr lang="fr-FR" sz="2000" b="0" strike="noStrike" spc="-1">
              <a:solidFill>
                <a:srgbClr val="000000"/>
              </a:solidFill>
              <a:latin typeface="Arial"/>
            </a:endParaRPr>
          </a:p>
          <a:p>
            <a:pPr indent="0">
              <a:lnSpc>
                <a:spcPct val="90000"/>
              </a:lnSpc>
              <a:spcBef>
                <a:spcPts val="1001"/>
              </a:spcBef>
              <a:buNone/>
            </a:pPr>
            <a:endParaRPr lang="fr-FR" sz="2000" b="0" strike="noStrike" spc="-1">
              <a:solidFill>
                <a:srgbClr val="000000"/>
              </a:solidFill>
              <a:latin typeface="Arial"/>
            </a:endParaRPr>
          </a:p>
          <a:p>
            <a:pPr marL="343080" indent="-343080">
              <a:lnSpc>
                <a:spcPct val="90000"/>
              </a:lnSpc>
              <a:spcBef>
                <a:spcPts val="1001"/>
              </a:spcBef>
              <a:buClr>
                <a:srgbClr val="275662"/>
              </a:buClr>
              <a:buFont typeface="Wingdings" charset="2"/>
              <a:buChar char=""/>
            </a:pPr>
            <a:r>
              <a:rPr lang="fr-FR" sz="2000" b="0" strike="noStrike" spc="-1">
                <a:solidFill>
                  <a:srgbClr val="275662"/>
                </a:solidFill>
                <a:latin typeface="Calibri"/>
              </a:rPr>
              <a:t>Evolution des variables climatiques majeures</a:t>
            </a:r>
            <a:endParaRPr lang="fr-FR" sz="2000" b="0" strike="noStrike" spc="-1">
              <a:solidFill>
                <a:srgbClr val="000000"/>
              </a:solidFill>
              <a:latin typeface="Arial"/>
            </a:endParaRPr>
          </a:p>
          <a:p>
            <a:pPr indent="0">
              <a:lnSpc>
                <a:spcPct val="90000"/>
              </a:lnSpc>
              <a:spcBef>
                <a:spcPts val="1001"/>
              </a:spcBef>
              <a:buNone/>
            </a:pPr>
            <a:endParaRPr lang="fr-FR" sz="2000" b="0" strike="noStrike" spc="-1">
              <a:solidFill>
                <a:srgbClr val="000000"/>
              </a:solidFill>
              <a:latin typeface="Arial"/>
            </a:endParaRPr>
          </a:p>
          <a:p>
            <a:pPr marL="343080" indent="-343080">
              <a:lnSpc>
                <a:spcPct val="90000"/>
              </a:lnSpc>
              <a:spcBef>
                <a:spcPts val="1001"/>
              </a:spcBef>
              <a:buClr>
                <a:srgbClr val="275662"/>
              </a:buClr>
              <a:buFont typeface="Wingdings" charset="2"/>
              <a:buChar char=""/>
            </a:pPr>
            <a:r>
              <a:rPr lang="fr-FR" sz="2000" b="0" strike="noStrike" spc="-1">
                <a:solidFill>
                  <a:srgbClr val="275662"/>
                </a:solidFill>
                <a:latin typeface="Calibri"/>
              </a:rPr>
              <a:t>Principaux processus des plantes impactés par le changement climatique</a:t>
            </a:r>
            <a:endParaRPr lang="fr-FR" sz="2000" b="0" strike="noStrike" spc="-1">
              <a:solidFill>
                <a:srgbClr val="000000"/>
              </a:solidFill>
              <a:latin typeface="Arial"/>
            </a:endParaRPr>
          </a:p>
          <a:p>
            <a:pPr indent="0">
              <a:lnSpc>
                <a:spcPct val="90000"/>
              </a:lnSpc>
              <a:spcBef>
                <a:spcPts val="1001"/>
              </a:spcBef>
              <a:buNone/>
            </a:pPr>
            <a:endParaRPr lang="fr-FR" sz="2000" b="0" strike="noStrike" spc="-1">
              <a:solidFill>
                <a:srgbClr val="000000"/>
              </a:solidFill>
              <a:latin typeface="Arial"/>
            </a:endParaRPr>
          </a:p>
          <a:p>
            <a:pPr marL="343080" indent="-343080">
              <a:lnSpc>
                <a:spcPct val="90000"/>
              </a:lnSpc>
              <a:spcBef>
                <a:spcPts val="1001"/>
              </a:spcBef>
              <a:buClr>
                <a:srgbClr val="275662"/>
              </a:buClr>
              <a:buFont typeface="Wingdings" charset="2"/>
              <a:buChar char=""/>
            </a:pPr>
            <a:r>
              <a:rPr lang="fr-FR" sz="2000" b="0" strike="noStrike" spc="-1">
                <a:solidFill>
                  <a:srgbClr val="275662"/>
                </a:solidFill>
                <a:latin typeface="Calibri"/>
              </a:rPr>
              <a:t>Quelles projections pour le futur ?</a:t>
            </a:r>
            <a:endParaRPr lang="fr-FR" sz="2000" b="0" strike="noStrike" spc="-1">
              <a:solidFill>
                <a:srgbClr val="000000"/>
              </a:solidFill>
              <a:latin typeface="Arial"/>
            </a:endParaRPr>
          </a:p>
          <a:p>
            <a:pPr indent="0">
              <a:lnSpc>
                <a:spcPct val="90000"/>
              </a:lnSpc>
              <a:spcBef>
                <a:spcPts val="1001"/>
              </a:spcBef>
              <a:buNone/>
            </a:pPr>
            <a:endParaRPr lang="fr-FR" sz="2000" b="0" strike="noStrike" spc="-1">
              <a:solidFill>
                <a:srgbClr val="000000"/>
              </a:solidFill>
              <a:latin typeface="Arial"/>
            </a:endParaRPr>
          </a:p>
          <a:p>
            <a:pPr indent="0">
              <a:lnSpc>
                <a:spcPct val="90000"/>
              </a:lnSpc>
              <a:spcBef>
                <a:spcPts val="1001"/>
              </a:spcBef>
              <a:buNone/>
            </a:pPr>
            <a:endParaRPr lang="fr-FR" sz="2000" b="0" strike="noStrike" spc="-1">
              <a:solidFill>
                <a:srgbClr val="000000"/>
              </a:solidFill>
              <a:latin typeface="Arial"/>
            </a:endParaRPr>
          </a:p>
        </p:txBody>
      </p:sp>
      <p:pic>
        <p:nvPicPr>
          <p:cNvPr id="227" name="Image 8"/>
          <p:cNvPicPr/>
          <p:nvPr/>
        </p:nvPicPr>
        <p:blipFill>
          <a:blip r:embed="rId3" cstate="screen">
            <a:extLst>
              <a:ext uri="{28A0092B-C50C-407E-A947-70E740481C1C}">
                <a14:useLocalDpi xmlns:a14="http://schemas.microsoft.com/office/drawing/2010/main"/>
              </a:ext>
            </a:extLst>
          </a:blip>
          <a:stretch/>
        </p:blipFill>
        <p:spPr>
          <a:xfrm>
            <a:off x="5851440" y="933480"/>
            <a:ext cx="5892480" cy="441936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743040" y="149760"/>
            <a:ext cx="10216080" cy="887760"/>
          </a:xfrm>
          <a:prstGeom prst="rect">
            <a:avLst/>
          </a:prstGeom>
          <a:noFill/>
          <a:ln w="0">
            <a:noFill/>
          </a:ln>
        </p:spPr>
        <p:txBody>
          <a:bodyPr lIns="0" tIns="46800" anchor="ctr">
            <a:normAutofit fontScale="90000"/>
          </a:bodyPr>
          <a:lstStyle/>
          <a:p>
            <a:pPr marL="507960" indent="-507960">
              <a:lnSpc>
                <a:spcPct val="90000"/>
              </a:lnSpc>
              <a:buSzPct val="100054"/>
              <a:buBlip>
                <a:blip r:embed="rId2"/>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34" name="PlaceHolder 2"/>
          <p:cNvSpPr>
            <a:spLocks noGrp="1"/>
          </p:cNvSpPr>
          <p:nvPr>
            <p:ph type="subTitle"/>
          </p:nvPr>
        </p:nvSpPr>
        <p:spPr>
          <a:xfrm>
            <a:off x="283680" y="1008720"/>
            <a:ext cx="9679680" cy="476640"/>
          </a:xfrm>
          <a:prstGeom prst="rect">
            <a:avLst/>
          </a:prstGeom>
          <a:noFill/>
          <a:ln w="0">
            <a:noFill/>
          </a:ln>
        </p:spPr>
        <p:txBody>
          <a:bodyPr anchor="t">
            <a:norm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disponibilité en eau sur la photosynthèse et croissance foliaire</a:t>
            </a:r>
            <a:endParaRPr lang="fr-FR" sz="2000" b="0" strike="noStrike" spc="-1">
              <a:solidFill>
                <a:srgbClr val="000000"/>
              </a:solidFill>
              <a:latin typeface="Arial"/>
            </a:endParaRPr>
          </a:p>
        </p:txBody>
      </p:sp>
      <p:pic>
        <p:nvPicPr>
          <p:cNvPr id="335" name="Picture 2"/>
          <p:cNvPicPr/>
          <p:nvPr/>
        </p:nvPicPr>
        <p:blipFill>
          <a:blip r:embed="rId3" cstate="screen">
            <a:extLst>
              <a:ext uri="{28A0092B-C50C-407E-A947-70E740481C1C}">
                <a14:useLocalDpi xmlns:a14="http://schemas.microsoft.com/office/drawing/2010/main"/>
              </a:ext>
            </a:extLst>
          </a:blip>
          <a:srcRect/>
          <a:stretch/>
        </p:blipFill>
        <p:spPr>
          <a:xfrm>
            <a:off x="425520" y="1485720"/>
            <a:ext cx="6952680" cy="4813200"/>
          </a:xfrm>
          <a:prstGeom prst="rect">
            <a:avLst/>
          </a:prstGeom>
          <a:ln w="0">
            <a:noFill/>
          </a:ln>
        </p:spPr>
      </p:pic>
      <p:sp>
        <p:nvSpPr>
          <p:cNvPr id="336" name="Rectangle 11"/>
          <p:cNvSpPr/>
          <p:nvPr/>
        </p:nvSpPr>
        <p:spPr>
          <a:xfrm>
            <a:off x="4567320" y="6400440"/>
            <a:ext cx="11001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400" b="0" i="1" strike="noStrike" spc="-1">
                <a:solidFill>
                  <a:srgbClr val="000000"/>
                </a:solidFill>
                <a:latin typeface="Calibri"/>
              </a:rPr>
              <a:t>Boyer (1970)</a:t>
            </a:r>
            <a:endParaRPr lang="fr-FR" sz="1400" b="0" strike="noStrike" spc="-1">
              <a:solidFill>
                <a:srgbClr val="000000"/>
              </a:solidFill>
              <a:latin typeface="Arial"/>
            </a:endParaRPr>
          </a:p>
        </p:txBody>
      </p:sp>
      <p:sp>
        <p:nvSpPr>
          <p:cNvPr id="337" name="Flèche : droite 2"/>
          <p:cNvSpPr/>
          <p:nvPr/>
        </p:nvSpPr>
        <p:spPr>
          <a:xfrm>
            <a:off x="6990120" y="3687840"/>
            <a:ext cx="776160" cy="24120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338" name="Rectangle 12"/>
          <p:cNvSpPr/>
          <p:nvPr/>
        </p:nvSpPr>
        <p:spPr>
          <a:xfrm>
            <a:off x="7924320" y="3485520"/>
            <a:ext cx="36460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1" strike="noStrike" spc="-1">
                <a:solidFill>
                  <a:srgbClr val="000000"/>
                </a:solidFill>
                <a:latin typeface="Calibri"/>
              </a:rPr>
              <a:t>Pas d’eau = pas de croissance même pour les plantes les plus résistantes !</a:t>
            </a:r>
            <a:endParaRPr lang="fr-FR" sz="1800" b="0" strike="noStrike" spc="-1">
              <a:solidFill>
                <a:srgbClr val="000000"/>
              </a:solidFill>
              <a:latin typeface="Arial"/>
            </a:endParaRPr>
          </a:p>
        </p:txBody>
      </p:sp>
      <p:pic>
        <p:nvPicPr>
          <p:cNvPr id="339" name="Image 53"/>
          <p:cNvPicPr/>
          <p:nvPr/>
        </p:nvPicPr>
        <p:blipFill>
          <a:blip r:embed="rId4" cstate="screen">
            <a:extLst>
              <a:ext uri="{28A0092B-C50C-407E-A947-70E740481C1C}">
                <a14:useLocalDpi xmlns:a14="http://schemas.microsoft.com/office/drawing/2010/main"/>
              </a:ext>
            </a:extLst>
          </a:blip>
          <a:stretch/>
        </p:blipFill>
        <p:spPr>
          <a:xfrm>
            <a:off x="8229960" y="4381200"/>
            <a:ext cx="2909520" cy="232668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743040" y="149760"/>
            <a:ext cx="10216080" cy="887760"/>
          </a:xfrm>
          <a:prstGeom prst="rect">
            <a:avLst/>
          </a:prstGeom>
          <a:noFill/>
          <a:ln w="0">
            <a:noFill/>
          </a:ln>
        </p:spPr>
        <p:txBody>
          <a:bodyPr lIns="0" tIns="46800" anchor="ctr">
            <a:normAutofit fontScale="90000"/>
          </a:bodyPr>
          <a:lstStyle/>
          <a:p>
            <a:pPr marL="507960" indent="-507960">
              <a:lnSpc>
                <a:spcPct val="90000"/>
              </a:lnSpc>
              <a:buSzPct val="100054"/>
              <a:buBlip>
                <a:blip r:embed="rId2"/>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41" name="PlaceHolder 2"/>
          <p:cNvSpPr>
            <a:spLocks noGrp="1"/>
          </p:cNvSpPr>
          <p:nvPr>
            <p:ph type="subTitle"/>
          </p:nvPr>
        </p:nvSpPr>
        <p:spPr>
          <a:xfrm>
            <a:off x="285480" y="90828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disponibilité en eau sur la croissance foliaire</a:t>
            </a:r>
            <a:endParaRPr lang="fr-FR" sz="2000" b="0" strike="noStrike" spc="-1">
              <a:solidFill>
                <a:srgbClr val="000000"/>
              </a:solidFill>
              <a:latin typeface="Arial"/>
            </a:endParaRPr>
          </a:p>
        </p:txBody>
      </p:sp>
      <p:pic>
        <p:nvPicPr>
          <p:cNvPr id="342" name="Image 4"/>
          <p:cNvPicPr/>
          <p:nvPr/>
        </p:nvPicPr>
        <p:blipFill>
          <a:blip r:embed="rId3"/>
          <a:stretch/>
        </p:blipFill>
        <p:spPr>
          <a:xfrm>
            <a:off x="2611080" y="1316880"/>
            <a:ext cx="5487480" cy="5399640"/>
          </a:xfrm>
          <a:prstGeom prst="rect">
            <a:avLst/>
          </a:prstGeom>
          <a:ln w="0">
            <a:noFill/>
          </a:ln>
        </p:spPr>
      </p:pic>
      <p:sp>
        <p:nvSpPr>
          <p:cNvPr id="343" name="Rectangle 5"/>
          <p:cNvSpPr/>
          <p:nvPr/>
        </p:nvSpPr>
        <p:spPr>
          <a:xfrm>
            <a:off x="7312320" y="6446880"/>
            <a:ext cx="185580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Acker et al. (2023, in revision)</a:t>
            </a:r>
            <a:endParaRPr lang="fr-FR" sz="1100" b="0" strike="noStrike" spc="-1">
              <a:solidFill>
                <a:srgbClr val="000000"/>
              </a:solidFill>
              <a:latin typeface="Arial"/>
            </a:endParaRPr>
          </a:p>
        </p:txBody>
      </p:sp>
      <p:sp>
        <p:nvSpPr>
          <p:cNvPr id="344" name="Ellipse 6"/>
          <p:cNvSpPr/>
          <p:nvPr/>
        </p:nvSpPr>
        <p:spPr>
          <a:xfrm>
            <a:off x="8206560" y="1906560"/>
            <a:ext cx="94680" cy="10332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28080" rIns="90000" bIns="28080" anchor="ctr">
            <a:noAutofit/>
          </a:bodyPr>
          <a:lstStyle/>
          <a:p>
            <a:pPr algn="ctr">
              <a:lnSpc>
                <a:spcPct val="100000"/>
              </a:lnSpc>
            </a:pPr>
            <a:endParaRPr lang="fr-FR" sz="1800" b="0" strike="noStrike" spc="-1">
              <a:solidFill>
                <a:schemeClr val="lt1"/>
              </a:solidFill>
              <a:latin typeface="Calibri"/>
            </a:endParaRPr>
          </a:p>
        </p:txBody>
      </p:sp>
      <p:sp>
        <p:nvSpPr>
          <p:cNvPr id="345" name="Ellipse 7"/>
          <p:cNvSpPr/>
          <p:nvPr/>
        </p:nvSpPr>
        <p:spPr>
          <a:xfrm>
            <a:off x="8206560" y="2093400"/>
            <a:ext cx="94680" cy="1033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28080" rIns="90000" bIns="28080" anchor="ctr">
            <a:noAutofit/>
          </a:bodyPr>
          <a:lstStyle/>
          <a:p>
            <a:pPr algn="ctr">
              <a:lnSpc>
                <a:spcPct val="100000"/>
              </a:lnSpc>
            </a:pPr>
            <a:endParaRPr lang="fr-FR" sz="1800" b="0" strike="noStrike" spc="-1">
              <a:solidFill>
                <a:schemeClr val="lt1"/>
              </a:solidFill>
              <a:latin typeface="Calibri"/>
            </a:endParaRPr>
          </a:p>
        </p:txBody>
      </p:sp>
      <p:sp>
        <p:nvSpPr>
          <p:cNvPr id="346" name="Rectangle 8"/>
          <p:cNvSpPr/>
          <p:nvPr/>
        </p:nvSpPr>
        <p:spPr>
          <a:xfrm>
            <a:off x="8319600" y="1827360"/>
            <a:ext cx="1026720" cy="280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strike="noStrike" spc="-1">
                <a:solidFill>
                  <a:srgbClr val="000000"/>
                </a:solidFill>
                <a:latin typeface="Calibri"/>
              </a:rPr>
              <a:t>CO</a:t>
            </a:r>
            <a:r>
              <a:rPr lang="fr-FR" sz="1100" b="0" strike="noStrike" spc="-1" baseline="-25000">
                <a:solidFill>
                  <a:srgbClr val="000000"/>
                </a:solidFill>
                <a:latin typeface="Calibri"/>
              </a:rPr>
              <a:t>2</a:t>
            </a:r>
            <a:r>
              <a:rPr lang="fr-FR" sz="1100" b="0" strike="noStrike" spc="-1">
                <a:solidFill>
                  <a:srgbClr val="000000"/>
                </a:solidFill>
                <a:latin typeface="Calibri"/>
              </a:rPr>
              <a:t> = 800 ppm</a:t>
            </a:r>
            <a:endParaRPr lang="fr-FR" sz="1100" b="0" strike="noStrike" spc="-1">
              <a:solidFill>
                <a:srgbClr val="000000"/>
              </a:solidFill>
              <a:latin typeface="Arial"/>
            </a:endParaRPr>
          </a:p>
        </p:txBody>
      </p:sp>
      <p:sp>
        <p:nvSpPr>
          <p:cNvPr id="347" name="Rectangle 9"/>
          <p:cNvSpPr/>
          <p:nvPr/>
        </p:nvSpPr>
        <p:spPr>
          <a:xfrm>
            <a:off x="8324280" y="2014200"/>
            <a:ext cx="1026720" cy="280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strike="noStrike" spc="-1">
                <a:solidFill>
                  <a:srgbClr val="000000"/>
                </a:solidFill>
                <a:latin typeface="Calibri"/>
              </a:rPr>
              <a:t>CO</a:t>
            </a:r>
            <a:r>
              <a:rPr lang="fr-FR" sz="1100" b="0" strike="noStrike" spc="-1" baseline="-25000">
                <a:solidFill>
                  <a:srgbClr val="000000"/>
                </a:solidFill>
                <a:latin typeface="Calibri"/>
              </a:rPr>
              <a:t>2</a:t>
            </a:r>
            <a:r>
              <a:rPr lang="fr-FR" sz="1100" b="0" strike="noStrike" spc="-1">
                <a:solidFill>
                  <a:srgbClr val="000000"/>
                </a:solidFill>
                <a:latin typeface="Calibri"/>
              </a:rPr>
              <a:t> = 200 ppm</a:t>
            </a:r>
            <a:endParaRPr lang="fr-FR" sz="11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380880" y="144360"/>
            <a:ext cx="10216080" cy="887760"/>
          </a:xfrm>
          <a:prstGeom prst="rect">
            <a:avLst/>
          </a:prstGeom>
          <a:noFill/>
          <a:ln w="0">
            <a:noFill/>
          </a:ln>
        </p:spPr>
        <p:txBody>
          <a:bodyPr lIns="0" tIns="46800" anchor="ctr">
            <a:normAutofit fontScale="90000"/>
          </a:bodyPr>
          <a:lstStyle/>
          <a:p>
            <a:pPr marL="507960" indent="-507960">
              <a:lnSpc>
                <a:spcPct val="90000"/>
              </a:lnSpc>
              <a:buSzPct val="100054"/>
              <a:buBlip>
                <a:blip r:embed="rId2"/>
              </a:buBlip>
            </a:pPr>
            <a:r>
              <a:rPr lang="fr-FR" sz="3000" b="1" strike="noStrike" spc="-1">
                <a:solidFill>
                  <a:srgbClr val="00A3A6"/>
                </a:solidFill>
                <a:latin typeface="Calibri Light"/>
              </a:rPr>
              <a:t>Principaux processus des plantes impactés par le changement climatique</a:t>
            </a:r>
            <a:endParaRPr lang="fr-FR" sz="3000" b="0" strike="noStrike" spc="-1">
              <a:solidFill>
                <a:srgbClr val="000000"/>
              </a:solidFill>
              <a:latin typeface="Calibri"/>
            </a:endParaRPr>
          </a:p>
        </p:txBody>
      </p:sp>
      <p:sp>
        <p:nvSpPr>
          <p:cNvPr id="349" name="PlaceHolder 2"/>
          <p:cNvSpPr>
            <a:spLocks noGrp="1"/>
          </p:cNvSpPr>
          <p:nvPr>
            <p:ph type="subTitle"/>
          </p:nvPr>
        </p:nvSpPr>
        <p:spPr>
          <a:xfrm>
            <a:off x="302760" y="103248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Effet de la sécheresse sur la formation des fruits / rendement</a:t>
            </a:r>
            <a:endParaRPr lang="fr-FR" sz="2000" b="0" strike="noStrike" spc="-1">
              <a:solidFill>
                <a:srgbClr val="000000"/>
              </a:solidFill>
              <a:latin typeface="Arial"/>
            </a:endParaRPr>
          </a:p>
        </p:txBody>
      </p:sp>
      <p:pic>
        <p:nvPicPr>
          <p:cNvPr id="350" name="Image 5"/>
          <p:cNvPicPr/>
          <p:nvPr/>
        </p:nvPicPr>
        <p:blipFill>
          <a:blip r:embed="rId3" cstate="screen">
            <a:extLst>
              <a:ext uri="{28A0092B-C50C-407E-A947-70E740481C1C}">
                <a14:useLocalDpi xmlns:a14="http://schemas.microsoft.com/office/drawing/2010/main"/>
              </a:ext>
            </a:extLst>
          </a:blip>
          <a:stretch/>
        </p:blipFill>
        <p:spPr>
          <a:xfrm>
            <a:off x="699120" y="2203920"/>
            <a:ext cx="3809160" cy="2856960"/>
          </a:xfrm>
          <a:prstGeom prst="rect">
            <a:avLst/>
          </a:prstGeom>
          <a:ln w="0">
            <a:noFill/>
          </a:ln>
        </p:spPr>
      </p:pic>
      <p:pic>
        <p:nvPicPr>
          <p:cNvPr id="351" name="Image 7"/>
          <p:cNvPicPr/>
          <p:nvPr/>
        </p:nvPicPr>
        <p:blipFill>
          <a:blip r:embed="rId4" cstate="screen">
            <a:extLst>
              <a:ext uri="{28A0092B-C50C-407E-A947-70E740481C1C}">
                <a14:useLocalDpi xmlns:a14="http://schemas.microsoft.com/office/drawing/2010/main"/>
              </a:ext>
            </a:extLst>
          </a:blip>
          <a:srcRect/>
          <a:stretch/>
        </p:blipFill>
        <p:spPr>
          <a:xfrm>
            <a:off x="6342120" y="2328120"/>
            <a:ext cx="4509720" cy="2608200"/>
          </a:xfrm>
          <a:prstGeom prst="rect">
            <a:avLst/>
          </a:prstGeom>
          <a:ln w="0">
            <a:noFill/>
          </a:ln>
        </p:spPr>
      </p:pic>
      <p:cxnSp>
        <p:nvCxnSpPr>
          <p:cNvPr id="352" name="Connecteur droit avec flèche 9"/>
          <p:cNvCxnSpPr/>
          <p:nvPr/>
        </p:nvCxnSpPr>
        <p:spPr>
          <a:xfrm flipH="1" flipV="1">
            <a:off x="6892200" y="5060880"/>
            <a:ext cx="3830760" cy="395280"/>
          </a:xfrm>
          <a:prstGeom prst="straightConnector1">
            <a:avLst/>
          </a:prstGeom>
          <a:ln w="38100">
            <a:solidFill>
              <a:srgbClr val="000000"/>
            </a:solidFill>
            <a:tailEnd type="triangle" w="med" len="med"/>
          </a:ln>
        </p:spPr>
      </p:cxnSp>
      <p:sp>
        <p:nvSpPr>
          <p:cNvPr id="353" name="Rectangle 11"/>
          <p:cNvSpPr/>
          <p:nvPr/>
        </p:nvSpPr>
        <p:spPr>
          <a:xfrm>
            <a:off x="1590840" y="5486400"/>
            <a:ext cx="1215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Sécheresse</a:t>
            </a:r>
            <a:endParaRPr lang="fr-FR" sz="1800" b="0" strike="noStrike" spc="-1">
              <a:solidFill>
                <a:srgbClr val="000000"/>
              </a:solidFill>
              <a:latin typeface="Arial"/>
            </a:endParaRPr>
          </a:p>
        </p:txBody>
      </p:sp>
      <p:sp>
        <p:nvSpPr>
          <p:cNvPr id="354" name="Rectangle 12"/>
          <p:cNvSpPr/>
          <p:nvPr/>
        </p:nvSpPr>
        <p:spPr>
          <a:xfrm>
            <a:off x="8083800" y="5456160"/>
            <a:ext cx="1215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800" b="0" strike="noStrike" spc="-1">
                <a:solidFill>
                  <a:srgbClr val="000000"/>
                </a:solidFill>
                <a:latin typeface="Calibri"/>
              </a:rPr>
              <a:t>Sécheresse</a:t>
            </a:r>
            <a:endParaRPr lang="fr-FR" sz="1800" b="0" strike="noStrike" spc="-1">
              <a:solidFill>
                <a:srgbClr val="000000"/>
              </a:solidFill>
              <a:latin typeface="Arial"/>
            </a:endParaRPr>
          </a:p>
        </p:txBody>
      </p:sp>
      <p:cxnSp>
        <p:nvCxnSpPr>
          <p:cNvPr id="355" name="Connecteur droit avec flèche 16"/>
          <p:cNvCxnSpPr/>
          <p:nvPr/>
        </p:nvCxnSpPr>
        <p:spPr>
          <a:xfrm flipV="1">
            <a:off x="802080" y="5185080"/>
            <a:ext cx="3561840" cy="301680"/>
          </a:xfrm>
          <a:prstGeom prst="straightConnector1">
            <a:avLst/>
          </a:prstGeom>
          <a:ln w="38100">
            <a:solidFill>
              <a:srgbClr val="000000"/>
            </a:solidFill>
            <a:tailEnd type="triangle" w="med" len="med"/>
          </a:ln>
        </p:spPr>
      </p:cxnSp>
      <p:sp>
        <p:nvSpPr>
          <p:cNvPr id="356" name="Rectangle 19"/>
          <p:cNvSpPr/>
          <p:nvPr/>
        </p:nvSpPr>
        <p:spPr>
          <a:xfrm>
            <a:off x="7956360" y="5825520"/>
            <a:ext cx="113220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Tao et al.  (2023)</a:t>
            </a:r>
            <a:endParaRPr lang="fr-FR" sz="1100" b="0" strike="noStrike" spc="-1">
              <a:solidFill>
                <a:srgbClr val="000000"/>
              </a:solidFill>
              <a:latin typeface="Arial"/>
            </a:endParaRPr>
          </a:p>
        </p:txBody>
      </p:sp>
      <p:sp>
        <p:nvSpPr>
          <p:cNvPr id="357" name="Rectangle 20"/>
          <p:cNvSpPr/>
          <p:nvPr/>
        </p:nvSpPr>
        <p:spPr>
          <a:xfrm>
            <a:off x="1595520" y="5788440"/>
            <a:ext cx="139860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Vennam et al.  (2022)</a:t>
            </a:r>
            <a:endParaRPr lang="fr-FR" sz="11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2401920" y="2767320"/>
            <a:ext cx="9143640" cy="1057320"/>
          </a:xfrm>
          <a:prstGeom prst="rect">
            <a:avLst/>
          </a:prstGeom>
          <a:noFill/>
          <a:ln w="0">
            <a:noFill/>
          </a:ln>
        </p:spPr>
        <p:txBody>
          <a:bodyPr lIns="0" tIns="46800" anchor="t">
            <a:normAutofit/>
          </a:bodyPr>
          <a:lstStyle/>
          <a:p>
            <a:pPr indent="0">
              <a:lnSpc>
                <a:spcPct val="90000"/>
              </a:lnSpc>
              <a:buNone/>
              <a:tabLst>
                <a:tab pos="0" algn="l"/>
              </a:tabLst>
            </a:pPr>
            <a:r>
              <a:rPr lang="fr-FR" sz="3600" b="1" strike="noStrike" spc="-1">
                <a:solidFill>
                  <a:srgbClr val="FFFFFF"/>
                </a:solidFill>
                <a:latin typeface="Calibri Light"/>
              </a:rPr>
              <a:t>Quelles projections pour le futur ?</a:t>
            </a:r>
            <a:endParaRPr lang="fr-FR" sz="36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Image 1"/>
          <p:cNvPicPr/>
          <p:nvPr/>
        </p:nvPicPr>
        <p:blipFill>
          <a:blip r:embed="rId2" cstate="screen">
            <a:extLst>
              <a:ext uri="{28A0092B-C50C-407E-A947-70E740481C1C}">
                <a14:useLocalDpi xmlns:a14="http://schemas.microsoft.com/office/drawing/2010/main"/>
              </a:ext>
            </a:extLst>
          </a:blip>
          <a:srcRect r="-1570"/>
          <a:stretch/>
        </p:blipFill>
        <p:spPr>
          <a:xfrm>
            <a:off x="3270240" y="144360"/>
            <a:ext cx="7915680" cy="6823080"/>
          </a:xfrm>
          <a:prstGeom prst="rect">
            <a:avLst/>
          </a:prstGeom>
          <a:ln w="0">
            <a:noFill/>
          </a:ln>
        </p:spPr>
      </p:pic>
      <p:sp>
        <p:nvSpPr>
          <p:cNvPr id="360" name="ZoneTexte 3"/>
          <p:cNvSpPr/>
          <p:nvPr/>
        </p:nvSpPr>
        <p:spPr>
          <a:xfrm>
            <a:off x="10352160" y="4966920"/>
            <a:ext cx="2021040" cy="142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strike="noStrike" spc="-1">
                <a:solidFill>
                  <a:srgbClr val="000000"/>
                </a:solidFill>
                <a:latin typeface="Arial"/>
              </a:rPr>
              <a:t>Tibi, A., Forslund, A., Debaeke, P., Schmitt, B., Guyomard, H., Marajo-Petitzon, E., ... &amp; Planton, S. (2020). Place des agricultures européennes dans le monde à l’horizon 2050.c</a:t>
            </a:r>
          </a:p>
        </p:txBody>
      </p:sp>
      <p:sp>
        <p:nvSpPr>
          <p:cNvPr id="361" name="Titre 1"/>
          <p:cNvSpPr/>
          <p:nvPr/>
        </p:nvSpPr>
        <p:spPr>
          <a:xfrm>
            <a:off x="380880" y="144360"/>
            <a:ext cx="10216080" cy="88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68720" indent="-468720">
              <a:lnSpc>
                <a:spcPct val="90000"/>
              </a:lnSpc>
              <a:buSzPct val="100054"/>
              <a:buBlip>
                <a:blip r:embed="rId3"/>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Arial"/>
            </a:endParaRPr>
          </a:p>
        </p:txBody>
      </p:sp>
      <p:sp>
        <p:nvSpPr>
          <p:cNvPr id="362" name="Titre 1"/>
          <p:cNvSpPr/>
          <p:nvPr/>
        </p:nvSpPr>
        <p:spPr>
          <a:xfrm>
            <a:off x="380880" y="847080"/>
            <a:ext cx="4759920" cy="88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a:lnSpc>
                <a:spcPct val="90000"/>
              </a:lnSpc>
              <a:tabLst>
                <a:tab pos="0" algn="l"/>
              </a:tabLst>
            </a:pPr>
            <a:r>
              <a:rPr lang="fr-FR" sz="2000" b="1" strike="noStrike" spc="-1">
                <a:solidFill>
                  <a:srgbClr val="275662"/>
                </a:solidFill>
                <a:latin typeface="Calibri"/>
              </a:rPr>
              <a:t>Besoin d’intégration des interactions CO2 x température x eau</a:t>
            </a:r>
            <a:endParaRPr lang="fr-FR" sz="2000" b="0" strike="noStrike" spc="-1">
              <a:solidFill>
                <a:srgbClr val="000000"/>
              </a:solidFill>
              <a:latin typeface="Arial"/>
            </a:endParaRPr>
          </a:p>
          <a:p>
            <a:pPr>
              <a:lnSpc>
                <a:spcPct val="90000"/>
              </a:lnSpc>
              <a:tabLst>
                <a:tab pos="0" algn="l"/>
              </a:tabLst>
            </a:pPr>
            <a:r>
              <a:rPr lang="fr-FR" sz="2000" b="1" strike="noStrike" spc="-1">
                <a:solidFill>
                  <a:srgbClr val="275662"/>
                </a:solidFill>
                <a:latin typeface="Calibri"/>
              </a:rPr>
              <a:t>+ pratiques et socio-éco !</a:t>
            </a:r>
            <a:endParaRPr lang="fr-FR" sz="20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743040" y="149760"/>
            <a:ext cx="10216080" cy="887760"/>
          </a:xfrm>
          <a:prstGeom prst="rect">
            <a:avLst/>
          </a:prstGeom>
          <a:noFill/>
          <a:ln w="0">
            <a:noFill/>
          </a:ln>
        </p:spPr>
        <p:txBody>
          <a:bodyPr lIns="0" tIns="46800" anchor="ctr">
            <a:normAutofit/>
          </a:bodyPr>
          <a:lstStyle/>
          <a:p>
            <a:pPr marL="457200" indent="-457200">
              <a:lnSpc>
                <a:spcPct val="90000"/>
              </a:lnSpc>
              <a:buSzPct val="100054"/>
              <a:buBlip>
                <a:blip r:embed="rId2"/>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364"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Recours à la modélisation du fonctionnement des plantes</a:t>
            </a:r>
            <a:endParaRPr lang="fr-FR" sz="2000" b="0" strike="noStrike" spc="-1">
              <a:solidFill>
                <a:srgbClr val="000000"/>
              </a:solidFill>
              <a:latin typeface="Arial"/>
            </a:endParaRPr>
          </a:p>
        </p:txBody>
      </p:sp>
      <p:pic>
        <p:nvPicPr>
          <p:cNvPr id="365" name="Image 9"/>
          <p:cNvPicPr/>
          <p:nvPr/>
        </p:nvPicPr>
        <p:blipFill>
          <a:blip r:embed="rId3" cstate="screen">
            <a:extLst>
              <a:ext uri="{28A0092B-C50C-407E-A947-70E740481C1C}">
                <a14:useLocalDpi xmlns:a14="http://schemas.microsoft.com/office/drawing/2010/main"/>
              </a:ext>
            </a:extLst>
          </a:blip>
          <a:stretch/>
        </p:blipFill>
        <p:spPr>
          <a:xfrm>
            <a:off x="3985200" y="2268720"/>
            <a:ext cx="3164400" cy="4278960"/>
          </a:xfrm>
          <a:prstGeom prst="rect">
            <a:avLst/>
          </a:prstGeom>
          <a:ln w="0">
            <a:noFill/>
          </a:ln>
        </p:spPr>
      </p:pic>
      <p:pic>
        <p:nvPicPr>
          <p:cNvPr id="366" name="Image 13"/>
          <p:cNvPicPr/>
          <p:nvPr/>
        </p:nvPicPr>
        <p:blipFill>
          <a:blip r:embed="rId4" cstate="screen">
            <a:extLst>
              <a:ext uri="{28A0092B-C50C-407E-A947-70E740481C1C}">
                <a14:useLocalDpi xmlns:a14="http://schemas.microsoft.com/office/drawing/2010/main"/>
              </a:ext>
            </a:extLst>
          </a:blip>
          <a:srcRect l="2951" t="18002" r="20962" b="4809"/>
          <a:stretch/>
        </p:blipFill>
        <p:spPr>
          <a:xfrm>
            <a:off x="307440" y="2660040"/>
            <a:ext cx="3131640" cy="3019320"/>
          </a:xfrm>
          <a:prstGeom prst="rect">
            <a:avLst/>
          </a:prstGeom>
          <a:ln w="0">
            <a:noFill/>
          </a:ln>
        </p:spPr>
      </p:pic>
      <p:pic>
        <p:nvPicPr>
          <p:cNvPr id="367" name="Picture 7" descr="modelisation_c-risi_red"/>
          <p:cNvPicPr/>
          <p:nvPr/>
        </p:nvPicPr>
        <p:blipFill>
          <a:blip r:embed="rId5" cstate="screen">
            <a:extLst>
              <a:ext uri="{28A0092B-C50C-407E-A947-70E740481C1C}">
                <a14:useLocalDpi xmlns:a14="http://schemas.microsoft.com/office/drawing/2010/main"/>
              </a:ext>
            </a:extLst>
          </a:blip>
          <a:srcRect/>
          <a:stretch/>
        </p:blipFill>
        <p:spPr>
          <a:xfrm>
            <a:off x="7497720" y="2986560"/>
            <a:ext cx="4561560" cy="2623680"/>
          </a:xfrm>
          <a:prstGeom prst="rect">
            <a:avLst/>
          </a:prstGeom>
          <a:ln w="0">
            <a:noFill/>
          </a:ln>
        </p:spPr>
      </p:pic>
      <p:sp>
        <p:nvSpPr>
          <p:cNvPr id="368" name="Ellipse 16"/>
          <p:cNvSpPr/>
          <p:nvPr/>
        </p:nvSpPr>
        <p:spPr>
          <a:xfrm>
            <a:off x="7581960" y="4581360"/>
            <a:ext cx="964800" cy="901440"/>
          </a:xfrm>
          <a:prstGeom prst="ellipse">
            <a:avLst/>
          </a:prstGeom>
          <a:solidFill>
            <a:srgbClr val="FE7676">
              <a:alpha val="41000"/>
            </a:srgbClr>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369" name="Rectangle 17"/>
          <p:cNvSpPr/>
          <p:nvPr/>
        </p:nvSpPr>
        <p:spPr>
          <a:xfrm>
            <a:off x="510840" y="1580040"/>
            <a:ext cx="27244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fr-FR" sz="1800" b="0" strike="noStrike" spc="-1">
                <a:solidFill>
                  <a:srgbClr val="000000"/>
                </a:solidFill>
                <a:latin typeface="Calibri"/>
              </a:rPr>
              <a:t>Modèles structure-fonction</a:t>
            </a:r>
            <a:endParaRPr lang="fr-FR" sz="1800" b="0" strike="noStrike" spc="-1">
              <a:solidFill>
                <a:srgbClr val="000000"/>
              </a:solidFill>
              <a:latin typeface="Arial"/>
            </a:endParaRPr>
          </a:p>
          <a:p>
            <a:pPr algn="ctr">
              <a:lnSpc>
                <a:spcPct val="100000"/>
              </a:lnSpc>
            </a:pPr>
            <a:r>
              <a:rPr lang="fr-FR" sz="1800" b="0" strike="noStrike" spc="-1">
                <a:solidFill>
                  <a:srgbClr val="000000"/>
                </a:solidFill>
                <a:latin typeface="Calibri"/>
              </a:rPr>
              <a:t>Echelle plante individuelle</a:t>
            </a:r>
            <a:endParaRPr lang="fr-FR" sz="1800" b="0" strike="noStrike" spc="-1">
              <a:solidFill>
                <a:srgbClr val="000000"/>
              </a:solidFill>
              <a:latin typeface="Arial"/>
            </a:endParaRPr>
          </a:p>
        </p:txBody>
      </p:sp>
      <p:sp>
        <p:nvSpPr>
          <p:cNvPr id="370" name="Rectangle 18"/>
          <p:cNvSpPr/>
          <p:nvPr/>
        </p:nvSpPr>
        <p:spPr>
          <a:xfrm>
            <a:off x="4424760" y="1600560"/>
            <a:ext cx="19810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fr-FR" sz="1800" b="0" strike="noStrike" spc="-1">
                <a:solidFill>
                  <a:srgbClr val="000000"/>
                </a:solidFill>
                <a:latin typeface="Calibri"/>
              </a:rPr>
              <a:t>Modèles de culture</a:t>
            </a:r>
            <a:endParaRPr lang="fr-FR" sz="1800" b="0" strike="noStrike" spc="-1">
              <a:solidFill>
                <a:srgbClr val="000000"/>
              </a:solidFill>
              <a:latin typeface="Arial"/>
            </a:endParaRPr>
          </a:p>
          <a:p>
            <a:pPr algn="ctr">
              <a:lnSpc>
                <a:spcPct val="100000"/>
              </a:lnSpc>
            </a:pPr>
            <a:r>
              <a:rPr lang="fr-FR" sz="1800" b="0" strike="noStrike" spc="-1">
                <a:solidFill>
                  <a:srgbClr val="000000"/>
                </a:solidFill>
                <a:latin typeface="Calibri"/>
              </a:rPr>
              <a:t>Echelle parcelle</a:t>
            </a:r>
            <a:endParaRPr lang="fr-FR" sz="1800" b="0" strike="noStrike" spc="-1">
              <a:solidFill>
                <a:srgbClr val="000000"/>
              </a:solidFill>
              <a:latin typeface="Arial"/>
            </a:endParaRPr>
          </a:p>
        </p:txBody>
      </p:sp>
      <p:sp>
        <p:nvSpPr>
          <p:cNvPr id="371" name="Rectangle 19"/>
          <p:cNvSpPr/>
          <p:nvPr/>
        </p:nvSpPr>
        <p:spPr>
          <a:xfrm>
            <a:off x="8847000" y="1600560"/>
            <a:ext cx="19810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fr-FR" sz="1800" b="0" strike="noStrike" spc="-1">
                <a:solidFill>
                  <a:srgbClr val="000000"/>
                </a:solidFill>
                <a:latin typeface="Calibri"/>
              </a:rPr>
              <a:t>Modèles de culture</a:t>
            </a:r>
            <a:endParaRPr lang="fr-FR" sz="1800" b="0" strike="noStrike" spc="-1">
              <a:solidFill>
                <a:srgbClr val="000000"/>
              </a:solidFill>
              <a:latin typeface="Arial"/>
            </a:endParaRPr>
          </a:p>
          <a:p>
            <a:pPr algn="ctr">
              <a:lnSpc>
                <a:spcPct val="100000"/>
              </a:lnSpc>
            </a:pPr>
            <a:r>
              <a:rPr lang="fr-FR" sz="1800" b="0" strike="noStrike" spc="-1">
                <a:solidFill>
                  <a:srgbClr val="000000"/>
                </a:solidFill>
                <a:latin typeface="Calibri"/>
              </a:rPr>
              <a:t>Echelle maille</a:t>
            </a:r>
            <a:endParaRPr lang="fr-FR" sz="1800" b="0" strike="noStrike" spc="-1">
              <a:solidFill>
                <a:srgbClr val="000000"/>
              </a:solidFill>
              <a:latin typeface="Arial"/>
            </a:endParaRPr>
          </a:p>
        </p:txBody>
      </p:sp>
      <p:sp>
        <p:nvSpPr>
          <p:cNvPr id="372" name="Rectangle 22"/>
          <p:cNvSpPr/>
          <p:nvPr/>
        </p:nvSpPr>
        <p:spPr>
          <a:xfrm>
            <a:off x="1128240" y="5679720"/>
            <a:ext cx="1645560" cy="257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100" b="0" i="1" strike="noStrike" spc="-1">
                <a:solidFill>
                  <a:srgbClr val="000000"/>
                </a:solidFill>
                <a:latin typeface="Calibri"/>
              </a:rPr>
              <a:t>Louarn et Faverjon (2018)</a:t>
            </a:r>
            <a:endParaRPr lang="fr-FR" sz="11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743040" y="149760"/>
            <a:ext cx="10216080" cy="887760"/>
          </a:xfrm>
          <a:prstGeom prst="rect">
            <a:avLst/>
          </a:prstGeom>
          <a:noFill/>
          <a:ln w="0">
            <a:noFill/>
          </a:ln>
        </p:spPr>
        <p:txBody>
          <a:bodyPr lIns="0" tIns="46800" anchor="ctr">
            <a:normAutofit/>
          </a:bodyPr>
          <a:lstStyle/>
          <a:p>
            <a:pPr marL="457200" indent="-457200">
              <a:lnSpc>
                <a:spcPct val="90000"/>
              </a:lnSpc>
              <a:buSzPct val="100054"/>
              <a:buBlip>
                <a:blip r:embed="rId2"/>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374"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Intercomparaison de modèles</a:t>
            </a:r>
            <a:endParaRPr lang="fr-FR" sz="2000" b="0" strike="noStrike" spc="-1">
              <a:solidFill>
                <a:srgbClr val="000000"/>
              </a:solidFill>
              <a:latin typeface="Arial"/>
            </a:endParaRPr>
          </a:p>
        </p:txBody>
      </p:sp>
      <p:pic>
        <p:nvPicPr>
          <p:cNvPr id="375" name="Picture 3"/>
          <p:cNvPicPr/>
          <p:nvPr/>
        </p:nvPicPr>
        <p:blipFill>
          <a:blip r:embed="rId3" cstate="screen">
            <a:extLst>
              <a:ext uri="{28A0092B-C50C-407E-A947-70E740481C1C}">
                <a14:useLocalDpi xmlns:a14="http://schemas.microsoft.com/office/drawing/2010/main"/>
              </a:ext>
            </a:extLst>
          </a:blip>
          <a:stretch/>
        </p:blipFill>
        <p:spPr>
          <a:xfrm>
            <a:off x="3037680" y="1644480"/>
            <a:ext cx="5429880" cy="4152240"/>
          </a:xfrm>
          <a:prstGeom prst="rect">
            <a:avLst/>
          </a:prstGeom>
          <a:ln w="9525">
            <a:noFill/>
          </a:ln>
        </p:spPr>
      </p:pic>
      <p:sp>
        <p:nvSpPr>
          <p:cNvPr id="376" name="ZoneTexte 21"/>
          <p:cNvSpPr/>
          <p:nvPr/>
        </p:nvSpPr>
        <p:spPr>
          <a:xfrm>
            <a:off x="8208360" y="749160"/>
            <a:ext cx="3240000" cy="1063080"/>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lIns="90000" tIns="45000" rIns="90000" bIns="45000" anchor="t">
            <a:spAutoFit/>
          </a:bodyPr>
          <a:lstStyle/>
          <a:p>
            <a:pPr>
              <a:lnSpc>
                <a:spcPct val="100000"/>
              </a:lnSpc>
            </a:pPr>
            <a:r>
              <a:rPr lang="fr-FR" sz="1600" b="0" strike="noStrike" spc="-1">
                <a:solidFill>
                  <a:schemeClr val="lt1"/>
                </a:solidFill>
                <a:latin typeface="Calibri"/>
              </a:rPr>
              <a:t>Martre et al. 2015. </a:t>
            </a:r>
            <a:r>
              <a:rPr lang="en-US" sz="1600" b="0" strike="noStrike" spc="-1">
                <a:solidFill>
                  <a:schemeClr val="lt1"/>
                </a:solidFill>
                <a:latin typeface="Calibri"/>
              </a:rPr>
              <a:t>Multimodel ensembles of wheat growth: many models </a:t>
            </a:r>
            <a:r>
              <a:rPr lang="fr-FR" sz="1600" b="0" strike="noStrike" spc="-1">
                <a:solidFill>
                  <a:schemeClr val="lt1"/>
                </a:solidFill>
                <a:latin typeface="Calibri"/>
              </a:rPr>
              <a:t>are better than one. Global Change Biology.  </a:t>
            </a:r>
            <a:endParaRPr lang="fr-FR" sz="1600" b="0" strike="noStrike" spc="-1">
              <a:solidFill>
                <a:srgbClr val="000000"/>
              </a:solidFill>
              <a:latin typeface="Arial"/>
            </a:endParaRPr>
          </a:p>
        </p:txBody>
      </p:sp>
      <p:sp>
        <p:nvSpPr>
          <p:cNvPr id="377" name="ZoneTexte 12"/>
          <p:cNvSpPr/>
          <p:nvPr/>
        </p:nvSpPr>
        <p:spPr>
          <a:xfrm>
            <a:off x="5085360" y="5844960"/>
            <a:ext cx="20210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strike="noStrike" spc="-1">
                <a:solidFill>
                  <a:srgbClr val="000000"/>
                </a:solidFill>
                <a:latin typeface="Arial"/>
              </a:rPr>
              <a:t>Bassu et al. (2014)</a:t>
            </a:r>
          </a:p>
        </p:txBody>
      </p:sp>
      <p:pic>
        <p:nvPicPr>
          <p:cNvPr id="378" name="Image 377"/>
          <p:cNvPicPr/>
          <p:nvPr/>
        </p:nvPicPr>
        <p:blipFill>
          <a:blip r:embed="rId4" cstate="screen">
            <a:extLst>
              <a:ext uri="{28A0092B-C50C-407E-A947-70E740481C1C}">
                <a14:useLocalDpi xmlns:a14="http://schemas.microsoft.com/office/drawing/2010/main"/>
              </a:ext>
            </a:extLst>
          </a:blip>
          <a:stretch/>
        </p:blipFill>
        <p:spPr>
          <a:xfrm>
            <a:off x="8640000" y="0"/>
            <a:ext cx="2340000" cy="71640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3"/>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380"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Interactions CO</a:t>
            </a:r>
            <a:r>
              <a:rPr lang="fr-FR" sz="2000" b="0" strike="noStrike" spc="-1" baseline="-25000">
                <a:solidFill>
                  <a:srgbClr val="275662"/>
                </a:solidFill>
                <a:latin typeface="Calibri"/>
              </a:rPr>
              <a:t>2</a:t>
            </a:r>
            <a:r>
              <a:rPr lang="fr-FR" sz="2000" b="0" strike="noStrike" spc="-1">
                <a:solidFill>
                  <a:srgbClr val="275662"/>
                </a:solidFill>
                <a:latin typeface="Calibri"/>
              </a:rPr>
              <a:t> x eau x température sur rendement C3</a:t>
            </a:r>
            <a:endParaRPr lang="fr-FR" sz="2000" b="0" strike="noStrike" spc="-1">
              <a:solidFill>
                <a:srgbClr val="000000"/>
              </a:solidFill>
              <a:latin typeface="Arial"/>
            </a:endParaRPr>
          </a:p>
        </p:txBody>
      </p:sp>
      <p:sp>
        <p:nvSpPr>
          <p:cNvPr id="381" name="Rectangle 4"/>
          <p:cNvSpPr/>
          <p:nvPr/>
        </p:nvSpPr>
        <p:spPr>
          <a:xfrm>
            <a:off x="5983200" y="1861560"/>
            <a:ext cx="5752440" cy="235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00000"/>
              </a:lnSpc>
              <a:buClr>
                <a:srgbClr val="000000"/>
              </a:buClr>
              <a:buFont typeface="Arial"/>
              <a:buChar char="•"/>
            </a:pPr>
            <a:r>
              <a:rPr lang="fr-FR" sz="1800" b="0" strike="noStrike" spc="-1">
                <a:solidFill>
                  <a:srgbClr val="000000"/>
                </a:solidFill>
                <a:latin typeface="Calibri"/>
              </a:rPr>
              <a:t>Gains rendements C3 de +5.1 à 7.8% si augmentation température limitée et +200 ppm CO</a:t>
            </a:r>
            <a:r>
              <a:rPr lang="fr-FR" sz="1800" b="0" strike="noStrike" spc="-1" baseline="-25000">
                <a:solidFill>
                  <a:srgbClr val="000000"/>
                </a:solidFill>
                <a:latin typeface="Calibri"/>
              </a:rPr>
              <a:t>2</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marL="285840" indent="-285840" algn="just">
              <a:lnSpc>
                <a:spcPct val="100000"/>
              </a:lnSpc>
              <a:buClr>
                <a:srgbClr val="000000"/>
              </a:buClr>
              <a:buFont typeface="Arial"/>
              <a:buChar char="•"/>
            </a:pPr>
            <a:r>
              <a:rPr lang="fr-FR" sz="1800" b="0" strike="noStrike" spc="-1">
                <a:solidFill>
                  <a:srgbClr val="000000"/>
                </a:solidFill>
                <a:latin typeface="Calibri"/>
              </a:rPr>
              <a:t>Augmentation CO</a:t>
            </a:r>
            <a:r>
              <a:rPr lang="fr-FR" sz="1800" b="0" strike="noStrike" spc="-1" baseline="-25000">
                <a:solidFill>
                  <a:srgbClr val="000000"/>
                </a:solidFill>
                <a:latin typeface="Calibri"/>
              </a:rPr>
              <a:t>2</a:t>
            </a:r>
            <a:r>
              <a:rPr lang="fr-FR" sz="1800" b="0" strike="noStrike" spc="-1">
                <a:solidFill>
                  <a:srgbClr val="000000"/>
                </a:solidFill>
                <a:latin typeface="Calibri"/>
              </a:rPr>
              <a:t> ne compense pas les effets d’une élévation de la température de +4°C</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marL="285840" indent="-285840" algn="just">
              <a:lnSpc>
                <a:spcPct val="100000"/>
              </a:lnSpc>
              <a:buClr>
                <a:srgbClr val="000000"/>
              </a:buClr>
              <a:buFont typeface="Arial"/>
              <a:buChar char="•"/>
            </a:pPr>
            <a:r>
              <a:rPr lang="fr-FR" sz="1800" b="0" strike="noStrike" spc="-1">
                <a:solidFill>
                  <a:srgbClr val="000000"/>
                </a:solidFill>
                <a:latin typeface="Calibri"/>
              </a:rPr>
              <a:t>Perte rendements C3 de -5.1 à -12.2% si +4°C et diminution des précipitations</a:t>
            </a:r>
            <a:endParaRPr lang="fr-FR" sz="1800" b="0" strike="noStrike" spc="-1">
              <a:solidFill>
                <a:srgbClr val="000000"/>
              </a:solidFill>
              <a:latin typeface="Arial"/>
            </a:endParaRPr>
          </a:p>
        </p:txBody>
      </p:sp>
      <p:pic>
        <p:nvPicPr>
          <p:cNvPr id="382" name="Image 7"/>
          <p:cNvPicPr/>
          <p:nvPr/>
        </p:nvPicPr>
        <p:blipFill>
          <a:blip r:embed="rId4" cstate="screen">
            <a:extLst>
              <a:ext uri="{28A0092B-C50C-407E-A947-70E740481C1C}">
                <a14:useLocalDpi xmlns:a14="http://schemas.microsoft.com/office/drawing/2010/main"/>
              </a:ext>
            </a:extLst>
          </a:blip>
          <a:stretch/>
        </p:blipFill>
        <p:spPr>
          <a:xfrm>
            <a:off x="456120" y="1289880"/>
            <a:ext cx="5189040" cy="4004640"/>
          </a:xfrm>
          <a:prstGeom prst="rect">
            <a:avLst/>
          </a:prstGeom>
          <a:ln w="0">
            <a:noFill/>
          </a:ln>
        </p:spPr>
      </p:pic>
      <p:sp>
        <p:nvSpPr>
          <p:cNvPr id="383" name="Rectangle 8"/>
          <p:cNvSpPr/>
          <p:nvPr/>
        </p:nvSpPr>
        <p:spPr>
          <a:xfrm>
            <a:off x="456120" y="5187600"/>
            <a:ext cx="5189040" cy="4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Calibri"/>
              </a:rPr>
              <a:t>Adapté de Makowski et al. (2020). Rapport INRAE: place des agricultures européennes dans le monde à l’horizon 2050. Rapport INRAE</a:t>
            </a:r>
            <a:endParaRPr lang="fr-FR" sz="11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Groupe 13"/>
          <p:cNvGrpSpPr/>
          <p:nvPr/>
        </p:nvGrpSpPr>
        <p:grpSpPr>
          <a:xfrm>
            <a:off x="5851440" y="1537920"/>
            <a:ext cx="5573160" cy="5001120"/>
            <a:chOff x="5851440" y="1537920"/>
            <a:chExt cx="5573160" cy="5001120"/>
          </a:xfrm>
        </p:grpSpPr>
        <p:pic>
          <p:nvPicPr>
            <p:cNvPr id="385" name="Picture 5"/>
            <p:cNvPicPr/>
            <p:nvPr/>
          </p:nvPicPr>
          <p:blipFill>
            <a:blip r:embed="rId2" cstate="screen">
              <a:extLst>
                <a:ext uri="{28A0092B-C50C-407E-A947-70E740481C1C}">
                  <a14:useLocalDpi xmlns:a14="http://schemas.microsoft.com/office/drawing/2010/main"/>
                </a:ext>
              </a:extLst>
            </a:blip>
            <a:stretch/>
          </p:blipFill>
          <p:spPr>
            <a:xfrm>
              <a:off x="5851440" y="1537920"/>
              <a:ext cx="5573160" cy="5001120"/>
            </a:xfrm>
            <a:prstGeom prst="rect">
              <a:avLst/>
            </a:prstGeom>
            <a:ln w="0">
              <a:noFill/>
            </a:ln>
            <a:effectLst>
              <a:outerShdw blurRad="291960" dist="139498" dir="2700000" algn="tl" rotWithShape="0">
                <a:srgbClr val="333333">
                  <a:alpha val="65000"/>
                </a:srgbClr>
              </a:outerShdw>
            </a:effectLst>
          </p:spPr>
        </p:pic>
        <p:sp>
          <p:nvSpPr>
            <p:cNvPr id="386" name="ZoneTexte 8"/>
            <p:cNvSpPr/>
            <p:nvPr/>
          </p:nvSpPr>
          <p:spPr>
            <a:xfrm>
              <a:off x="7469280" y="2080080"/>
              <a:ext cx="1203480" cy="363960"/>
            </a:xfrm>
            <a:prstGeom prst="rect">
              <a:avLst/>
            </a:prstGeom>
            <a:gradFill rotWithShape="0">
              <a:gsLst>
                <a:gs pos="0">
                  <a:srgbClr val="9C2F2C"/>
                </a:gs>
                <a:gs pos="100000">
                  <a:srgbClr val="CB3D39"/>
                </a:gs>
              </a:gsLst>
              <a:lin ang="16200000"/>
            </a:gradFill>
            <a:ln w="0">
              <a:noFill/>
            </a:ln>
            <a:effectLst>
              <a:outerShdw blurRad="3996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FFFFFF"/>
                  </a:solidFill>
                  <a:latin typeface="Calibri"/>
                </a:rPr>
                <a:t>-3.3%/°C</a:t>
              </a:r>
              <a:endParaRPr lang="fr-FR" sz="1800" b="0" strike="noStrike" spc="-1">
                <a:solidFill>
                  <a:srgbClr val="000000"/>
                </a:solidFill>
                <a:latin typeface="Arial"/>
              </a:endParaRPr>
            </a:p>
          </p:txBody>
        </p:sp>
        <p:sp>
          <p:nvSpPr>
            <p:cNvPr id="387" name="ZoneTexte 9"/>
            <p:cNvSpPr/>
            <p:nvPr/>
          </p:nvSpPr>
          <p:spPr>
            <a:xfrm>
              <a:off x="9790920" y="2080080"/>
              <a:ext cx="1375560" cy="363960"/>
            </a:xfrm>
            <a:prstGeom prst="rect">
              <a:avLst/>
            </a:prstGeom>
            <a:gradFill rotWithShape="0">
              <a:gsLst>
                <a:gs pos="0">
                  <a:srgbClr val="9C2F2C"/>
                </a:gs>
                <a:gs pos="100000">
                  <a:srgbClr val="CB3D39"/>
                </a:gs>
              </a:gsLst>
              <a:lin ang="16200000"/>
            </a:gradFill>
            <a:ln w="0">
              <a:noFill/>
            </a:ln>
            <a:effectLst>
              <a:outerShdw blurRad="3996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FFFFFF"/>
                  </a:solidFill>
                  <a:latin typeface="Calibri"/>
                </a:rPr>
                <a:t>-5.7%/°C</a:t>
              </a:r>
              <a:endParaRPr lang="fr-FR" sz="1800" b="0" strike="noStrike" spc="-1">
                <a:solidFill>
                  <a:srgbClr val="000000"/>
                </a:solidFill>
                <a:latin typeface="Arial"/>
              </a:endParaRPr>
            </a:p>
          </p:txBody>
        </p:sp>
        <p:sp>
          <p:nvSpPr>
            <p:cNvPr id="388" name="ZoneTexte 10"/>
            <p:cNvSpPr/>
            <p:nvPr/>
          </p:nvSpPr>
          <p:spPr>
            <a:xfrm>
              <a:off x="7469280" y="4327200"/>
              <a:ext cx="1203480" cy="363960"/>
            </a:xfrm>
            <a:prstGeom prst="rect">
              <a:avLst/>
            </a:prstGeom>
            <a:gradFill rotWithShape="0">
              <a:gsLst>
                <a:gs pos="0">
                  <a:srgbClr val="9C2F2C"/>
                </a:gs>
                <a:gs pos="100000">
                  <a:srgbClr val="CB3D39"/>
                </a:gs>
              </a:gsLst>
              <a:lin ang="16200000"/>
            </a:gradFill>
            <a:ln w="0">
              <a:noFill/>
            </a:ln>
            <a:effectLst>
              <a:outerShdw blurRad="3996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FFFFFF"/>
                  </a:solidFill>
                  <a:latin typeface="Calibri"/>
                </a:rPr>
                <a:t>-7.3%/°C</a:t>
              </a:r>
              <a:endParaRPr lang="fr-FR" sz="1800" b="0" strike="noStrike" spc="-1">
                <a:solidFill>
                  <a:srgbClr val="000000"/>
                </a:solidFill>
                <a:latin typeface="Arial"/>
              </a:endParaRPr>
            </a:p>
          </p:txBody>
        </p:sp>
        <p:sp>
          <p:nvSpPr>
            <p:cNvPr id="389" name="ZoneTexte 11"/>
            <p:cNvSpPr/>
            <p:nvPr/>
          </p:nvSpPr>
          <p:spPr>
            <a:xfrm>
              <a:off x="9790920" y="4404600"/>
              <a:ext cx="1203480" cy="363960"/>
            </a:xfrm>
            <a:prstGeom prst="rect">
              <a:avLst/>
            </a:prstGeom>
            <a:gradFill rotWithShape="0">
              <a:gsLst>
                <a:gs pos="0">
                  <a:srgbClr val="9C2F2C"/>
                </a:gs>
                <a:gs pos="100000">
                  <a:srgbClr val="CB3D39"/>
                </a:gs>
              </a:gsLst>
              <a:lin ang="16200000"/>
            </a:gradFill>
            <a:ln w="0">
              <a:noFill/>
            </a:ln>
            <a:effectLst>
              <a:outerShdw blurRad="3996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FFFFFF"/>
                  </a:solidFill>
                  <a:latin typeface="Calibri"/>
                </a:rPr>
                <a:t>-6.6%/°C</a:t>
              </a:r>
              <a:endParaRPr lang="fr-FR" sz="1800" b="0" strike="noStrike" spc="-1">
                <a:solidFill>
                  <a:srgbClr val="000000"/>
                </a:solidFill>
                <a:latin typeface="Arial"/>
              </a:endParaRPr>
            </a:p>
          </p:txBody>
        </p:sp>
      </p:grpSp>
      <p:sp>
        <p:nvSpPr>
          <p:cNvPr id="390"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3"/>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391" name="PlaceHolder 2"/>
          <p:cNvSpPr>
            <a:spLocks noGrp="1"/>
          </p:cNvSpPr>
          <p:nvPr>
            <p:ph type="subTitle"/>
          </p:nvPr>
        </p:nvSpPr>
        <p:spPr>
          <a:xfrm>
            <a:off x="1122480" y="858960"/>
            <a:ext cx="1043100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Impact changement climatique sur rendements maïs: fort impact négatif des températures</a:t>
            </a:r>
            <a:endParaRPr lang="fr-FR" sz="2000" b="0" strike="noStrike" spc="-1">
              <a:solidFill>
                <a:srgbClr val="000000"/>
              </a:solidFill>
              <a:latin typeface="Arial"/>
            </a:endParaRPr>
          </a:p>
        </p:txBody>
      </p:sp>
      <p:pic>
        <p:nvPicPr>
          <p:cNvPr id="392" name="Main graphic"/>
          <p:cNvPicPr/>
          <p:nvPr/>
        </p:nvPicPr>
        <p:blipFill>
          <a:blip r:embed="rId4" cstate="screen">
            <a:extLst>
              <a:ext uri="{28A0092B-C50C-407E-A947-70E740481C1C}">
                <a14:useLocalDpi xmlns:a14="http://schemas.microsoft.com/office/drawing/2010/main"/>
              </a:ext>
            </a:extLst>
          </a:blip>
          <a:stretch/>
        </p:blipFill>
        <p:spPr>
          <a:xfrm>
            <a:off x="209520" y="1537920"/>
            <a:ext cx="5295600" cy="5001120"/>
          </a:xfrm>
          <a:prstGeom prst="rect">
            <a:avLst/>
          </a:prstGeom>
          <a:ln w="0">
            <a:noFill/>
          </a:ln>
        </p:spPr>
      </p:pic>
      <p:sp>
        <p:nvSpPr>
          <p:cNvPr id="393" name="ZoneTexte 28"/>
          <p:cNvSpPr/>
          <p:nvPr/>
        </p:nvSpPr>
        <p:spPr>
          <a:xfrm>
            <a:off x="4647240" y="6577560"/>
            <a:ext cx="20210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strike="noStrike" spc="-1">
                <a:solidFill>
                  <a:srgbClr val="000000"/>
                </a:solidFill>
                <a:latin typeface="Arial"/>
              </a:rPr>
              <a:t>Bassu et al. (2014)</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Image 1"/>
          <p:cNvPicPr/>
          <p:nvPr/>
        </p:nvPicPr>
        <p:blipFill>
          <a:blip r:embed="rId3" cstate="screen">
            <a:extLst>
              <a:ext uri="{28A0092B-C50C-407E-A947-70E740481C1C}">
                <a14:useLocalDpi xmlns:a14="http://schemas.microsoft.com/office/drawing/2010/main"/>
              </a:ext>
            </a:extLst>
          </a:blip>
          <a:srcRect/>
          <a:stretch/>
        </p:blipFill>
        <p:spPr>
          <a:xfrm>
            <a:off x="7226280" y="91440"/>
            <a:ext cx="4965480" cy="1852200"/>
          </a:xfrm>
          <a:prstGeom prst="rect">
            <a:avLst/>
          </a:prstGeom>
          <a:ln w="0">
            <a:noFill/>
          </a:ln>
        </p:spPr>
      </p:pic>
      <p:pic>
        <p:nvPicPr>
          <p:cNvPr id="395" name="Image 4"/>
          <p:cNvPicPr/>
          <p:nvPr/>
        </p:nvPicPr>
        <p:blipFill>
          <a:blip r:embed="rId4" cstate="screen">
            <a:extLst>
              <a:ext uri="{28A0092B-C50C-407E-A947-70E740481C1C}">
                <a14:useLocalDpi xmlns:a14="http://schemas.microsoft.com/office/drawing/2010/main"/>
              </a:ext>
            </a:extLst>
          </a:blip>
          <a:stretch/>
        </p:blipFill>
        <p:spPr>
          <a:xfrm>
            <a:off x="483120" y="1944000"/>
            <a:ext cx="8507160" cy="4822200"/>
          </a:xfrm>
          <a:prstGeom prst="rect">
            <a:avLst/>
          </a:prstGeom>
          <a:ln w="0">
            <a:noFill/>
          </a:ln>
        </p:spPr>
      </p:pic>
      <p:sp>
        <p:nvSpPr>
          <p:cNvPr id="396" name="PlaceHolder 1"/>
          <p:cNvSpPr>
            <a:spLocks noGrp="1"/>
          </p:cNvSpPr>
          <p:nvPr>
            <p:ph type="title"/>
          </p:nvPr>
        </p:nvSpPr>
        <p:spPr>
          <a:xfrm>
            <a:off x="241560" y="-133200"/>
            <a:ext cx="10216080" cy="887760"/>
          </a:xfrm>
          <a:prstGeom prst="rect">
            <a:avLst/>
          </a:prstGeom>
          <a:noFill/>
          <a:ln w="0">
            <a:noFill/>
          </a:ln>
        </p:spPr>
        <p:txBody>
          <a:bodyPr lIns="0" tIns="46800" anchor="ctr">
            <a:noAutofit/>
          </a:bodyPr>
          <a:lstStyle/>
          <a:p>
            <a:pPr marL="457200" indent="-457200">
              <a:lnSpc>
                <a:spcPct val="90000"/>
              </a:lnSpc>
              <a:buSzPct val="100054"/>
              <a:buBlip>
                <a:blip r:embed="rId5"/>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397" name="PlaceHolder 2"/>
          <p:cNvSpPr>
            <a:spLocks noGrp="1"/>
          </p:cNvSpPr>
          <p:nvPr>
            <p:ph type="subTitle"/>
          </p:nvPr>
        </p:nvSpPr>
        <p:spPr>
          <a:xfrm>
            <a:off x="483120" y="566640"/>
            <a:ext cx="9679680" cy="678600"/>
          </a:xfrm>
          <a:prstGeom prst="rect">
            <a:avLst/>
          </a:prstGeom>
          <a:noFill/>
          <a:ln w="0">
            <a:noFill/>
          </a:ln>
        </p:spPr>
        <p:txBody>
          <a:bodyPr anchor="t">
            <a:normAutofit/>
          </a:bodyPr>
          <a:lstStyle/>
          <a:p>
            <a:pPr indent="0">
              <a:lnSpc>
                <a:spcPct val="90000"/>
              </a:lnSpc>
              <a:spcBef>
                <a:spcPts val="1001"/>
              </a:spcBef>
              <a:buNone/>
              <a:tabLst>
                <a:tab pos="0" algn="l"/>
              </a:tabLst>
            </a:pPr>
            <a:r>
              <a:rPr lang="fr-FR" sz="2000" b="0" strike="noStrike" spc="-1">
                <a:solidFill>
                  <a:srgbClr val="275662"/>
                </a:solidFill>
                <a:latin typeface="Calibri"/>
              </a:rPr>
              <a:t>Impact changement climatique blé : adaptation des pratiques</a:t>
            </a:r>
            <a:endParaRPr lang="fr-FR" sz="2000" b="0" strike="noStrike" spc="-1">
              <a:solidFill>
                <a:srgbClr val="000000"/>
              </a:solidFill>
              <a:latin typeface="Arial"/>
            </a:endParaRPr>
          </a:p>
        </p:txBody>
      </p:sp>
      <p:sp>
        <p:nvSpPr>
          <p:cNvPr id="398" name="Rectangle 5"/>
          <p:cNvSpPr/>
          <p:nvPr/>
        </p:nvSpPr>
        <p:spPr>
          <a:xfrm>
            <a:off x="9459720" y="4290120"/>
            <a:ext cx="5752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fr-FR" sz="1800" b="0" strike="noStrike" spc="-1">
                <a:solidFill>
                  <a:srgbClr val="000000"/>
                </a:solidFill>
                <a:latin typeface="Calibri"/>
              </a:rPr>
              <a:t>By 2050 with RCP 8.5</a:t>
            </a:r>
            <a:endParaRPr lang="fr-FR" sz="1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2401920" y="2767320"/>
            <a:ext cx="9143640" cy="1057320"/>
          </a:xfrm>
          <a:prstGeom prst="rect">
            <a:avLst/>
          </a:prstGeom>
          <a:noFill/>
          <a:ln w="0">
            <a:noFill/>
          </a:ln>
        </p:spPr>
        <p:txBody>
          <a:bodyPr anchor="t">
            <a:normAutofit fontScale="90000"/>
          </a:bodyPr>
          <a:lstStyle/>
          <a:p>
            <a:pPr indent="0">
              <a:lnSpc>
                <a:spcPct val="90000"/>
              </a:lnSpc>
              <a:buNone/>
              <a:tabLst>
                <a:tab pos="0" algn="l"/>
              </a:tabLst>
            </a:pPr>
            <a:r>
              <a:rPr lang="fr-FR" sz="3600" b="0" strike="noStrike" spc="-1">
                <a:solidFill>
                  <a:srgbClr val="FFFFFF"/>
                </a:solidFill>
                <a:latin typeface="Calibri Light"/>
              </a:rPr>
              <a:t>Quelques rappels sur le fonctionnement des plantes</a:t>
            </a:r>
            <a:endParaRPr lang="fr-FR" sz="36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age 13"/>
          <p:cNvPicPr/>
          <p:nvPr/>
        </p:nvPicPr>
        <p:blipFill>
          <a:blip r:embed="rId3" cstate="screen">
            <a:extLst>
              <a:ext uri="{28A0092B-C50C-407E-A947-70E740481C1C}">
                <a14:useLocalDpi xmlns:a14="http://schemas.microsoft.com/office/drawing/2010/main"/>
              </a:ext>
            </a:extLst>
          </a:blip>
          <a:stretch/>
        </p:blipFill>
        <p:spPr>
          <a:xfrm>
            <a:off x="5424120" y="836640"/>
            <a:ext cx="6635160" cy="5851800"/>
          </a:xfrm>
          <a:prstGeom prst="rect">
            <a:avLst/>
          </a:prstGeom>
          <a:ln w="0">
            <a:noFill/>
          </a:ln>
        </p:spPr>
      </p:pic>
      <p:grpSp>
        <p:nvGrpSpPr>
          <p:cNvPr id="400" name="Groupe 4"/>
          <p:cNvGrpSpPr/>
          <p:nvPr/>
        </p:nvGrpSpPr>
        <p:grpSpPr>
          <a:xfrm>
            <a:off x="132120" y="1537920"/>
            <a:ext cx="5249160" cy="3702240"/>
            <a:chOff x="132120" y="1537920"/>
            <a:chExt cx="5249160" cy="3702240"/>
          </a:xfrm>
        </p:grpSpPr>
        <p:pic>
          <p:nvPicPr>
            <p:cNvPr id="401" name="Picture 1"/>
            <p:cNvPicPr/>
            <p:nvPr/>
          </p:nvPicPr>
          <p:blipFill>
            <a:blip r:embed="rId4"/>
            <a:stretch/>
          </p:blipFill>
          <p:spPr>
            <a:xfrm>
              <a:off x="132120" y="1537920"/>
              <a:ext cx="5249160" cy="3702240"/>
            </a:xfrm>
            <a:prstGeom prst="rect">
              <a:avLst/>
            </a:prstGeom>
            <a:ln w="9525">
              <a:noFill/>
            </a:ln>
            <a:effectLst>
              <a:innerShdw blurRad="63500" dist="50800" dir="2700000">
                <a:srgbClr val="000000">
                  <a:alpha val="50000"/>
                </a:srgbClr>
              </a:innerShdw>
            </a:effectLst>
          </p:spPr>
        </p:pic>
        <p:sp>
          <p:nvSpPr>
            <p:cNvPr id="402" name="Flèche vers le bas 1"/>
            <p:cNvSpPr/>
            <p:nvPr/>
          </p:nvSpPr>
          <p:spPr>
            <a:xfrm rot="10800000">
              <a:off x="1965960" y="1885680"/>
              <a:ext cx="334080" cy="865440"/>
            </a:xfrm>
            <a:prstGeom prst="downArrow">
              <a:avLst>
                <a:gd name="adj1" fmla="val 5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grpSp>
      <p:sp>
        <p:nvSpPr>
          <p:cNvPr id="403" name="ZoneTexte 6"/>
          <p:cNvSpPr/>
          <p:nvPr/>
        </p:nvSpPr>
        <p:spPr>
          <a:xfrm>
            <a:off x="1897560" y="5971320"/>
            <a:ext cx="2270880" cy="4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Arial"/>
              </a:rPr>
              <a:t>Durand et al 2010 . In Brisson et al . CLIMATOR</a:t>
            </a:r>
            <a:endParaRPr lang="fr-FR" sz="1100" b="0" strike="noStrike" spc="-1">
              <a:solidFill>
                <a:srgbClr val="000000"/>
              </a:solidFill>
              <a:latin typeface="Arial"/>
            </a:endParaRPr>
          </a:p>
        </p:txBody>
      </p:sp>
      <p:sp>
        <p:nvSpPr>
          <p:cNvPr id="404" name="PlaceHolder 1"/>
          <p:cNvSpPr>
            <a:spLocks noGrp="1"/>
          </p:cNvSpPr>
          <p:nvPr>
            <p:ph type="title"/>
          </p:nvPr>
        </p:nvSpPr>
        <p:spPr>
          <a:xfrm>
            <a:off x="400320" y="-69480"/>
            <a:ext cx="10216080" cy="887760"/>
          </a:xfrm>
          <a:prstGeom prst="rect">
            <a:avLst/>
          </a:prstGeom>
          <a:noFill/>
          <a:ln w="0">
            <a:noFill/>
          </a:ln>
        </p:spPr>
        <p:txBody>
          <a:bodyPr lIns="0" tIns="46800" anchor="ctr">
            <a:noAutofit/>
          </a:bodyPr>
          <a:lstStyle/>
          <a:p>
            <a:pPr marL="457200" indent="-457200">
              <a:lnSpc>
                <a:spcPct val="90000"/>
              </a:lnSpc>
              <a:buSzPct val="100054"/>
              <a:buBlip>
                <a:blip r:embed="rId5"/>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405" name="PlaceHolder 2"/>
          <p:cNvSpPr>
            <a:spLocks noGrp="1"/>
          </p:cNvSpPr>
          <p:nvPr>
            <p:ph type="subTitle"/>
          </p:nvPr>
        </p:nvSpPr>
        <p:spPr>
          <a:xfrm>
            <a:off x="779400" y="63972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Impact changement climatique sur production et adaptation des plantes fourragères</a:t>
            </a:r>
            <a:endParaRPr lang="fr-FR" sz="2000" b="0" strike="noStrike" spc="-1">
              <a:solidFill>
                <a:srgbClr val="000000"/>
              </a:solidFill>
              <a:latin typeface="Arial"/>
            </a:endParaRPr>
          </a:p>
        </p:txBody>
      </p:sp>
      <p:sp>
        <p:nvSpPr>
          <p:cNvPr id="406" name="Rectangle 12"/>
          <p:cNvSpPr/>
          <p:nvPr/>
        </p:nvSpPr>
        <p:spPr>
          <a:xfrm>
            <a:off x="132120" y="5282640"/>
            <a:ext cx="51444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fr-FR" sz="1200" b="0" strike="noStrike" spc="-1">
                <a:solidFill>
                  <a:srgbClr val="000000"/>
                </a:solidFill>
                <a:latin typeface="Arial"/>
                <a:ea typeface="Times New Roman"/>
              </a:rPr>
              <a:t>Evolution annuelle de la production journalière au cours de l'année – Exemple de la fétuque cultivée à Rennes sur sol superficiel, scénario A1B  simulé avec STICS avec la méthode de régionalisation climatique QQ.</a:t>
            </a:r>
            <a:endParaRPr lang="fr-FR" sz="1200" b="0" strike="noStrike" spc="-1">
              <a:solidFill>
                <a:srgbClr val="000000"/>
              </a:solidFill>
              <a:latin typeface="Arial"/>
            </a:endParaRPr>
          </a:p>
        </p:txBody>
      </p:sp>
      <p:sp>
        <p:nvSpPr>
          <p:cNvPr id="407" name="ZoneTexte 22"/>
          <p:cNvSpPr/>
          <p:nvPr/>
        </p:nvSpPr>
        <p:spPr>
          <a:xfrm>
            <a:off x="7993440" y="6642720"/>
            <a:ext cx="227088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100" b="0" i="1" strike="noStrike" spc="-1">
                <a:solidFill>
                  <a:srgbClr val="000000"/>
                </a:solidFill>
                <a:latin typeface="Arial"/>
              </a:rPr>
              <a:t>Keep et al (2021)</a:t>
            </a:r>
            <a:endParaRPr lang="fr-FR" sz="11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Image 3"/>
          <p:cNvPicPr/>
          <p:nvPr/>
        </p:nvPicPr>
        <p:blipFill>
          <a:blip r:embed="rId2"/>
          <a:stretch/>
        </p:blipFill>
        <p:spPr>
          <a:xfrm>
            <a:off x="1239480" y="1981800"/>
            <a:ext cx="9163080" cy="4594320"/>
          </a:xfrm>
          <a:prstGeom prst="rect">
            <a:avLst/>
          </a:prstGeom>
          <a:ln w="0">
            <a:noFill/>
          </a:ln>
        </p:spPr>
      </p:pic>
      <p:pic>
        <p:nvPicPr>
          <p:cNvPr id="409" name="Image 4"/>
          <p:cNvPicPr/>
          <p:nvPr/>
        </p:nvPicPr>
        <p:blipFill>
          <a:blip r:embed="rId3"/>
          <a:stretch/>
        </p:blipFill>
        <p:spPr>
          <a:xfrm>
            <a:off x="1528560" y="4840200"/>
            <a:ext cx="2424240" cy="1590840"/>
          </a:xfrm>
          <a:prstGeom prst="rect">
            <a:avLst/>
          </a:prstGeom>
          <a:ln w="0">
            <a:noFill/>
          </a:ln>
        </p:spPr>
      </p:pic>
      <p:sp>
        <p:nvSpPr>
          <p:cNvPr id="410" name="Rectangle 5"/>
          <p:cNvSpPr/>
          <p:nvPr/>
        </p:nvSpPr>
        <p:spPr>
          <a:xfrm>
            <a:off x="1501920" y="1557720"/>
            <a:ext cx="9594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00000"/>
                </a:solidFill>
                <a:latin typeface="Arial"/>
              </a:rPr>
              <a:t>Multiple cropping zones classes for rain-fed conditions, climate of </a:t>
            </a:r>
            <a:r>
              <a:rPr lang="fr-FR" sz="1800" b="1" strike="noStrike" spc="-1">
                <a:solidFill>
                  <a:srgbClr val="000000"/>
                </a:solidFill>
                <a:latin typeface="Arial"/>
              </a:rPr>
              <a:t>1981-2010</a:t>
            </a:r>
            <a:endParaRPr lang="fr-FR" sz="1800" b="0" strike="noStrike" spc="-1">
              <a:solidFill>
                <a:srgbClr val="000000"/>
              </a:solidFill>
              <a:latin typeface="Arial"/>
            </a:endParaRPr>
          </a:p>
        </p:txBody>
      </p:sp>
      <p:sp>
        <p:nvSpPr>
          <p:cNvPr id="411"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4"/>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412"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Impact changement climatique sur zones cultivables</a:t>
            </a:r>
            <a:endParaRPr lang="fr-FR" sz="20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Image 7"/>
          <p:cNvPicPr/>
          <p:nvPr/>
        </p:nvPicPr>
        <p:blipFill>
          <a:blip r:embed="rId2"/>
          <a:stretch/>
        </p:blipFill>
        <p:spPr>
          <a:xfrm>
            <a:off x="1142640" y="1894680"/>
            <a:ext cx="9261720" cy="4643640"/>
          </a:xfrm>
          <a:prstGeom prst="rect">
            <a:avLst/>
          </a:prstGeom>
          <a:ln w="0">
            <a:noFill/>
          </a:ln>
        </p:spPr>
      </p:pic>
      <p:pic>
        <p:nvPicPr>
          <p:cNvPr id="414" name="Image 4"/>
          <p:cNvPicPr/>
          <p:nvPr/>
        </p:nvPicPr>
        <p:blipFill>
          <a:blip r:embed="rId3"/>
          <a:stretch/>
        </p:blipFill>
        <p:spPr>
          <a:xfrm>
            <a:off x="1509480" y="4687920"/>
            <a:ext cx="2424240" cy="1590840"/>
          </a:xfrm>
          <a:prstGeom prst="rect">
            <a:avLst/>
          </a:prstGeom>
          <a:ln w="0">
            <a:noFill/>
          </a:ln>
        </p:spPr>
      </p:pic>
      <p:sp>
        <p:nvSpPr>
          <p:cNvPr id="415" name="Rectangle 8"/>
          <p:cNvSpPr/>
          <p:nvPr/>
        </p:nvSpPr>
        <p:spPr>
          <a:xfrm>
            <a:off x="946800" y="1450080"/>
            <a:ext cx="102978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1" strike="noStrike" spc="-1">
                <a:solidFill>
                  <a:srgbClr val="000000"/>
                </a:solidFill>
                <a:latin typeface="Arial"/>
              </a:rPr>
              <a:t>Multiple cropping zones classes for rain-fed conditions, HadGEM2-ES, RCP8.5, 2070-2099</a:t>
            </a:r>
            <a:endParaRPr lang="fr-FR" sz="1800" b="0" strike="noStrike" spc="-1">
              <a:solidFill>
                <a:srgbClr val="000000"/>
              </a:solidFill>
              <a:latin typeface="Arial"/>
            </a:endParaRPr>
          </a:p>
        </p:txBody>
      </p:sp>
      <p:sp>
        <p:nvSpPr>
          <p:cNvPr id="416"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4"/>
              </a:buBlip>
            </a:pPr>
            <a:r>
              <a:rPr lang="fr-FR" sz="3000" b="1" strike="noStrike" spc="-1">
                <a:solidFill>
                  <a:srgbClr val="00A3A6"/>
                </a:solidFill>
                <a:latin typeface="Calibri Light"/>
              </a:rPr>
              <a:t>Quelles projections pour le futur ?</a:t>
            </a:r>
            <a:endParaRPr lang="fr-FR" sz="3000" b="0" strike="noStrike" spc="-1">
              <a:solidFill>
                <a:srgbClr val="000000"/>
              </a:solidFill>
              <a:latin typeface="Calibri"/>
            </a:endParaRPr>
          </a:p>
        </p:txBody>
      </p:sp>
      <p:sp>
        <p:nvSpPr>
          <p:cNvPr id="417"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Impact changement climatique sur zones cultivables</a:t>
            </a:r>
            <a:endParaRPr lang="fr-FR" sz="20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743040" y="149760"/>
            <a:ext cx="10216080" cy="887760"/>
          </a:xfrm>
          <a:prstGeom prst="rect">
            <a:avLst/>
          </a:prstGeom>
          <a:noFill/>
          <a:ln w="0">
            <a:noFill/>
          </a:ln>
        </p:spPr>
        <p:txBody>
          <a:bodyPr lIns="0" tIns="46800" anchor="ctr">
            <a:normAutofit/>
          </a:bodyPr>
          <a:lstStyle/>
          <a:p>
            <a:pPr marL="457200" indent="-457200">
              <a:lnSpc>
                <a:spcPct val="90000"/>
              </a:lnSpc>
              <a:buSzPct val="100000"/>
              <a:buBlip>
                <a:blip r:embed="rId2"/>
              </a:buBlip>
            </a:pPr>
            <a:r>
              <a:rPr lang="fr-FR" sz="3600" b="1" strike="noStrike" spc="-1">
                <a:solidFill>
                  <a:srgbClr val="00A3A6"/>
                </a:solidFill>
                <a:latin typeface="Calibri Light"/>
              </a:rPr>
              <a:t>Quelles projections pour le futur ?</a:t>
            </a:r>
            <a:endParaRPr lang="fr-FR" sz="3600" b="0" strike="noStrike" spc="-1">
              <a:solidFill>
                <a:srgbClr val="000000"/>
              </a:solidFill>
              <a:latin typeface="Calibri"/>
            </a:endParaRPr>
          </a:p>
        </p:txBody>
      </p:sp>
      <p:sp>
        <p:nvSpPr>
          <p:cNvPr id="419"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Couplage modèle plante et démographique</a:t>
            </a:r>
            <a:endParaRPr lang="fr-FR" sz="2000" b="0" strike="noStrike" spc="-1">
              <a:solidFill>
                <a:srgbClr val="000000"/>
              </a:solidFill>
              <a:latin typeface="Arial"/>
            </a:endParaRPr>
          </a:p>
        </p:txBody>
      </p:sp>
      <p:sp>
        <p:nvSpPr>
          <p:cNvPr id="420" name="Rectangle 4"/>
          <p:cNvSpPr/>
          <p:nvPr/>
        </p:nvSpPr>
        <p:spPr>
          <a:xfrm>
            <a:off x="7896240" y="5763600"/>
            <a:ext cx="35334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strike="noStrike" spc="-1">
                <a:solidFill>
                  <a:srgbClr val="000000"/>
                </a:solidFill>
                <a:latin typeface="Calibri"/>
              </a:rPr>
              <a:t>Defrance, D., Sultan, B., Castets, M., Famien, A. M., &amp; Baron, C. (2020). Impact of climate change in West Africa on cereal production per capita in 2050. Sustainability, 12(18), 7585.</a:t>
            </a:r>
            <a:endParaRPr lang="fr-FR" sz="1100" b="0" strike="noStrike" spc="-1">
              <a:solidFill>
                <a:srgbClr val="000000"/>
              </a:solidFill>
              <a:latin typeface="Arial"/>
            </a:endParaRPr>
          </a:p>
        </p:txBody>
      </p:sp>
      <p:pic>
        <p:nvPicPr>
          <p:cNvPr id="421" name="Image 6"/>
          <p:cNvPicPr/>
          <p:nvPr/>
        </p:nvPicPr>
        <p:blipFill>
          <a:blip r:embed="rId3" cstate="screen">
            <a:extLst>
              <a:ext uri="{28A0092B-C50C-407E-A947-70E740481C1C}">
                <a14:useLocalDpi xmlns:a14="http://schemas.microsoft.com/office/drawing/2010/main"/>
              </a:ext>
            </a:extLst>
          </a:blip>
          <a:srcRect b="35335"/>
          <a:stretch/>
        </p:blipFill>
        <p:spPr>
          <a:xfrm>
            <a:off x="1949400" y="1321920"/>
            <a:ext cx="5841720" cy="5210640"/>
          </a:xfrm>
          <a:prstGeom prst="rect">
            <a:avLst/>
          </a:prstGeom>
          <a:ln w="0">
            <a:noFill/>
          </a:ln>
        </p:spPr>
      </p:pic>
      <p:pic>
        <p:nvPicPr>
          <p:cNvPr id="422" name="Image 9"/>
          <p:cNvPicPr/>
          <p:nvPr/>
        </p:nvPicPr>
        <p:blipFill>
          <a:blip r:embed="rId3" cstate="screen">
            <a:extLst>
              <a:ext uri="{28A0092B-C50C-407E-A947-70E740481C1C}">
                <a14:useLocalDpi xmlns:a14="http://schemas.microsoft.com/office/drawing/2010/main"/>
              </a:ext>
            </a:extLst>
          </a:blip>
          <a:srcRect t="95934"/>
          <a:stretch/>
        </p:blipFill>
        <p:spPr>
          <a:xfrm>
            <a:off x="1763640" y="6468840"/>
            <a:ext cx="6213240" cy="348120"/>
          </a:xfrm>
          <a:prstGeom prst="rect">
            <a:avLst/>
          </a:prstGeom>
          <a:ln w="0">
            <a:noFill/>
          </a:ln>
        </p:spPr>
      </p:pic>
      <p:sp>
        <p:nvSpPr>
          <p:cNvPr id="423" name="Rectangle 5"/>
          <p:cNvSpPr/>
          <p:nvPr/>
        </p:nvSpPr>
        <p:spPr>
          <a:xfrm>
            <a:off x="7896240" y="2684520"/>
            <a:ext cx="37555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000000"/>
                </a:solidFill>
                <a:latin typeface="Calibri"/>
              </a:rPr>
              <a:t>Projection on yields and demand satisfaction level using Sara O </a:t>
            </a:r>
            <a:endParaRPr lang="fr-FR" sz="1800" b="0" strike="noStrike" spc="-1">
              <a:solidFill>
                <a:srgbClr val="000000"/>
              </a:solidFill>
              <a:latin typeface="Arial"/>
            </a:endParaRPr>
          </a:p>
        </p:txBody>
      </p:sp>
      <p:sp>
        <p:nvSpPr>
          <p:cNvPr id="424" name="ZoneTexte 10"/>
          <p:cNvSpPr/>
          <p:nvPr/>
        </p:nvSpPr>
        <p:spPr>
          <a:xfrm>
            <a:off x="5851800" y="1708200"/>
            <a:ext cx="14220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000000"/>
                </a:solidFill>
                <a:latin typeface="Calibri"/>
              </a:rPr>
              <a:t>Population = 2010</a:t>
            </a:r>
            <a:endParaRPr lang="fr-FR" sz="1800" b="0" strike="noStrike" spc="-1">
              <a:solidFill>
                <a:srgbClr val="000000"/>
              </a:solidFill>
              <a:latin typeface="Arial"/>
            </a:endParaRPr>
          </a:p>
        </p:txBody>
      </p:sp>
      <p:sp>
        <p:nvSpPr>
          <p:cNvPr id="425" name="ZoneTexte 11"/>
          <p:cNvSpPr/>
          <p:nvPr/>
        </p:nvSpPr>
        <p:spPr>
          <a:xfrm>
            <a:off x="5915520" y="4375080"/>
            <a:ext cx="1875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000000"/>
                </a:solidFill>
                <a:latin typeface="Calibri"/>
              </a:rPr>
              <a:t>Démographie projetée en 2050</a:t>
            </a:r>
            <a:endParaRPr lang="fr-FR" sz="18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re 2"/>
          <p:cNvSpPr txBox="1"/>
          <p:nvPr/>
        </p:nvSpPr>
        <p:spPr>
          <a:xfrm>
            <a:off x="743040" y="149760"/>
            <a:ext cx="10216080" cy="887760"/>
          </a:xfrm>
          <a:prstGeom prst="rect">
            <a:avLst/>
          </a:prstGeom>
          <a:noFill/>
          <a:ln w="0">
            <a:noFill/>
          </a:ln>
        </p:spPr>
        <p:txBody>
          <a:bodyPr lIns="0" tIns="46800" anchor="ctr">
            <a:normAutofit/>
          </a:bodyPr>
          <a:lstStyle/>
          <a:p>
            <a:pPr marL="457200" indent="-457200">
              <a:lnSpc>
                <a:spcPct val="90000"/>
              </a:lnSpc>
              <a:buSzPct val="100000"/>
              <a:buBlip>
                <a:blip r:embed="rId2"/>
              </a:buBlip>
            </a:pPr>
            <a:r>
              <a:rPr lang="fr-FR" sz="3600" b="1" strike="noStrike" spc="-1">
                <a:solidFill>
                  <a:srgbClr val="00A3A6"/>
                </a:solidFill>
                <a:latin typeface="Calibri Light"/>
              </a:rPr>
              <a:t>Perspectives</a:t>
            </a:r>
            <a:endParaRPr lang="fr-FR" sz="3600" b="0" strike="noStrike" spc="-1">
              <a:solidFill>
                <a:srgbClr val="000000"/>
              </a:solidFill>
              <a:latin typeface="Calibri"/>
            </a:endParaRPr>
          </a:p>
        </p:txBody>
      </p:sp>
      <p:sp>
        <p:nvSpPr>
          <p:cNvPr id="427" name="Rectangle 15"/>
          <p:cNvSpPr/>
          <p:nvPr/>
        </p:nvSpPr>
        <p:spPr>
          <a:xfrm>
            <a:off x="720000" y="1440000"/>
            <a:ext cx="864000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dirty="0">
                <a:solidFill>
                  <a:srgbClr val="000000"/>
                </a:solidFill>
                <a:latin typeface="Calibri"/>
              </a:rPr>
              <a:t>- Intégration des processus – acclimatation – évènements extrêmes</a:t>
            </a:r>
            <a:endParaRPr lang="fr-FR" sz="1800" b="0" strike="noStrike" spc="-1" dirty="0">
              <a:solidFill>
                <a:srgbClr val="000000"/>
              </a:solidFill>
              <a:latin typeface="Arial"/>
            </a:endParaRPr>
          </a:p>
          <a:p>
            <a:pPr>
              <a:lnSpc>
                <a:spcPct val="100000"/>
              </a:lnSpc>
            </a:pPr>
            <a:endParaRPr lang="fr-FR" sz="1800" b="0" strike="noStrike" spc="-1" dirty="0">
              <a:solidFill>
                <a:srgbClr val="000000"/>
              </a:solidFill>
              <a:latin typeface="Arial"/>
            </a:endParaRPr>
          </a:p>
          <a:p>
            <a:pPr>
              <a:lnSpc>
                <a:spcPct val="100000"/>
              </a:lnSpc>
            </a:pPr>
            <a:r>
              <a:rPr lang="fr-FR" sz="1800" b="0" strike="noStrike" spc="-1" dirty="0">
                <a:solidFill>
                  <a:srgbClr val="000000"/>
                </a:solidFill>
                <a:latin typeface="Calibri"/>
              </a:rPr>
              <a:t>- Prise en compte des </a:t>
            </a:r>
            <a:r>
              <a:rPr lang="fr-FR" sz="1800" b="0" strike="noStrike" spc="-1">
                <a:solidFill>
                  <a:srgbClr val="000000"/>
                </a:solidFill>
                <a:latin typeface="Calibri"/>
              </a:rPr>
              <a:t>stress </a:t>
            </a:r>
            <a:r>
              <a:rPr lang="fr-FR" spc="-1">
                <a:solidFill>
                  <a:srgbClr val="000000"/>
                </a:solidFill>
                <a:latin typeface="Calibri"/>
              </a:rPr>
              <a:t>b</a:t>
            </a:r>
            <a:r>
              <a:rPr lang="fr-FR" sz="1800" b="0" strike="noStrike" spc="-1">
                <a:solidFill>
                  <a:srgbClr val="000000"/>
                </a:solidFill>
                <a:latin typeface="Calibri"/>
              </a:rPr>
              <a:t>iotiques</a:t>
            </a:r>
            <a:endParaRPr lang="fr-FR" sz="1800" b="0" strike="noStrike" spc="-1" dirty="0">
              <a:solidFill>
                <a:srgbClr val="000000"/>
              </a:solidFill>
              <a:latin typeface="Arial"/>
            </a:endParaRPr>
          </a:p>
          <a:p>
            <a:pPr>
              <a:lnSpc>
                <a:spcPct val="100000"/>
              </a:lnSpc>
            </a:pPr>
            <a:endParaRPr lang="fr-FR" sz="1800" b="0" strike="noStrike" spc="-1" dirty="0">
              <a:solidFill>
                <a:srgbClr val="000000"/>
              </a:solidFill>
              <a:latin typeface="Arial"/>
            </a:endParaRPr>
          </a:p>
          <a:p>
            <a:pPr>
              <a:lnSpc>
                <a:spcPct val="100000"/>
              </a:lnSpc>
            </a:pPr>
            <a:r>
              <a:rPr lang="fr-FR" sz="1800" b="0" strike="noStrike" spc="-1" dirty="0">
                <a:solidFill>
                  <a:srgbClr val="000000"/>
                </a:solidFill>
                <a:latin typeface="Calibri"/>
              </a:rPr>
              <a:t>- Intégration des pratiques et impacts socio-économiques</a:t>
            </a:r>
            <a:endParaRPr lang="fr-FR" sz="1800" b="0" strike="noStrike" spc="-1" dirty="0">
              <a:solidFill>
                <a:srgbClr val="000000"/>
              </a:solidFill>
              <a:latin typeface="Arial"/>
            </a:endParaRPr>
          </a:p>
          <a:p>
            <a:pPr>
              <a:lnSpc>
                <a:spcPct val="100000"/>
              </a:lnSpc>
            </a:pPr>
            <a:endParaRPr lang="fr-FR" sz="1800" b="0" strike="noStrike" spc="-1" dirty="0">
              <a:solidFill>
                <a:srgbClr val="000000"/>
              </a:solidFill>
              <a:latin typeface="Arial"/>
            </a:endParaRPr>
          </a:p>
          <a:p>
            <a:pPr>
              <a:lnSpc>
                <a:spcPct val="100000"/>
              </a:lnSpc>
            </a:pPr>
            <a:r>
              <a:rPr lang="fr-FR" sz="1800" b="0" strike="noStrike" spc="-1" dirty="0">
                <a:solidFill>
                  <a:srgbClr val="000000"/>
                </a:solidFill>
                <a:latin typeface="Calibri"/>
              </a:rPr>
              <a:t>- Prise en compte de l’adaptation y compris du progrès génétique</a:t>
            </a:r>
            <a:endParaRPr lang="fr-FR" sz="1800" b="0" strike="noStrike" spc="-1" dirty="0">
              <a:solidFill>
                <a:srgbClr val="000000"/>
              </a:solidFill>
              <a:latin typeface="Arial"/>
            </a:endParaRPr>
          </a:p>
          <a:p>
            <a:pPr>
              <a:lnSpc>
                <a:spcPct val="100000"/>
              </a:lnSpc>
            </a:pPr>
            <a:endParaRPr lang="fr-FR" sz="1800" b="0" strike="noStrike" spc="-1" dirty="0">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2401920" y="2767320"/>
            <a:ext cx="9143640" cy="1057320"/>
          </a:xfrm>
          <a:prstGeom prst="rect">
            <a:avLst/>
          </a:prstGeom>
          <a:noFill/>
          <a:ln w="0">
            <a:noFill/>
          </a:ln>
        </p:spPr>
        <p:txBody>
          <a:bodyPr lIns="0" tIns="46800" anchor="t">
            <a:noAutofit/>
          </a:bodyPr>
          <a:lstStyle/>
          <a:p>
            <a:pPr indent="0">
              <a:lnSpc>
                <a:spcPct val="90000"/>
              </a:lnSpc>
              <a:buNone/>
              <a:tabLst>
                <a:tab pos="0" algn="l"/>
              </a:tabLst>
            </a:pPr>
            <a:r>
              <a:rPr lang="fr-FR" sz="3600" b="1" strike="noStrike" spc="-1">
                <a:solidFill>
                  <a:srgbClr val="FFFFFF"/>
                </a:solidFill>
                <a:latin typeface="Calibri Light"/>
              </a:rPr>
              <a:t>Merci de votre attention</a:t>
            </a:r>
            <a:endParaRPr lang="fr-FR" sz="3600" b="0" strike="noStrike"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p:cNvSpPr>
          <p:nvPr>
            <p:ph type="title"/>
          </p:nvPr>
        </p:nvSpPr>
        <p:spPr>
          <a:xfrm>
            <a:off x="533880" y="64800"/>
            <a:ext cx="7886520" cy="765000"/>
          </a:xfrm>
          <a:prstGeom prst="rect">
            <a:avLst/>
          </a:prstGeom>
          <a:noFill/>
          <a:ln w="0">
            <a:noFill/>
          </a:ln>
        </p:spPr>
        <p:txBody>
          <a:bodyPr lIns="0" tIns="46800" anchor="ctr">
            <a:noAutofit/>
          </a:bodyPr>
          <a:lstStyle/>
          <a:p>
            <a:pPr marL="457200" indent="-457200">
              <a:lnSpc>
                <a:spcPct val="90000"/>
              </a:lnSpc>
              <a:buSzPct val="100054"/>
              <a:buBlip>
                <a:blip r:embed="rId2"/>
              </a:buBlip>
            </a:pPr>
            <a:r>
              <a:rPr lang="fr-FR" sz="3000" b="1" strike="noStrike" spc="-1">
                <a:solidFill>
                  <a:srgbClr val="00A3A6"/>
                </a:solidFill>
                <a:latin typeface="Calibri Light"/>
              </a:rPr>
              <a:t>Variations of [CO</a:t>
            </a:r>
            <a:r>
              <a:rPr lang="fr-FR" sz="3000" b="1" strike="noStrike" spc="-1" baseline="-25000">
                <a:solidFill>
                  <a:srgbClr val="00A3A6"/>
                </a:solidFill>
                <a:latin typeface="Calibri Light"/>
              </a:rPr>
              <a:t>2</a:t>
            </a:r>
            <a:r>
              <a:rPr lang="fr-FR" sz="3000" b="1" strike="noStrike" spc="-1">
                <a:solidFill>
                  <a:srgbClr val="00A3A6"/>
                </a:solidFill>
                <a:latin typeface="Calibri Light"/>
              </a:rPr>
              <a:t>] on Earth</a:t>
            </a:r>
            <a:endParaRPr lang="fr-FR" sz="3000" b="0" strike="noStrike" spc="-1">
              <a:solidFill>
                <a:srgbClr val="000000"/>
              </a:solidFill>
              <a:latin typeface="Calibri"/>
            </a:endParaRPr>
          </a:p>
        </p:txBody>
      </p:sp>
      <p:sp>
        <p:nvSpPr>
          <p:cNvPr id="430" name="Zone de texte 2"/>
          <p:cNvSpPr/>
          <p:nvPr/>
        </p:nvSpPr>
        <p:spPr>
          <a:xfrm>
            <a:off x="2226600" y="5766120"/>
            <a:ext cx="7738200" cy="517320"/>
          </a:xfrm>
          <a:prstGeom prst="rect">
            <a:avLst/>
          </a:prstGeom>
          <a:solidFill>
            <a:srgbClr val="FFFFFF"/>
          </a:solidFill>
          <a:ln w="9525">
            <a:noFill/>
          </a:ln>
        </p:spPr>
        <p:style>
          <a:lnRef idx="0">
            <a:scrgbClr r="0" g="0" b="0"/>
          </a:lnRef>
          <a:fillRef idx="0">
            <a:scrgbClr r="0" g="0" b="0"/>
          </a:fillRef>
          <a:effectRef idx="0">
            <a:scrgbClr r="0" g="0" b="0"/>
          </a:effectRef>
          <a:fontRef idx="minor"/>
        </p:style>
        <p:txBody>
          <a:bodyPr anchor="t">
            <a:spAutoFit/>
          </a:bodyPr>
          <a:lstStyle/>
          <a:p>
            <a:pPr algn="ctr">
              <a:lnSpc>
                <a:spcPct val="100000"/>
              </a:lnSpc>
            </a:pPr>
            <a:r>
              <a:rPr lang="fr-FR" sz="1400" b="0" strike="noStrike" spc="-1">
                <a:solidFill>
                  <a:srgbClr val="000000"/>
                </a:solidFill>
                <a:latin typeface="Calibri"/>
                <a:ea typeface="Times New Roman"/>
              </a:rPr>
              <a:t>Composite image from NASA's Orbiting Carbon Observatory-2,  [CO2] observed between 1er Oct.et le 11 novembre 2014.</a:t>
            </a:r>
            <a:r>
              <a:rPr lang="fr-FR" sz="1400" b="0" i="1" strike="noStrike" spc="-1">
                <a:solidFill>
                  <a:srgbClr val="000000"/>
                </a:solidFill>
                <a:latin typeface="Calibri"/>
                <a:ea typeface="Times New Roman"/>
              </a:rPr>
              <a:t>: NASA/JPL-Caltech</a:t>
            </a:r>
            <a:endParaRPr lang="fr-FR" sz="1400" b="0" strike="noStrike" spc="-1">
              <a:solidFill>
                <a:srgbClr val="000000"/>
              </a:solidFill>
              <a:latin typeface="Arial"/>
            </a:endParaRPr>
          </a:p>
        </p:txBody>
      </p:sp>
      <p:pic>
        <p:nvPicPr>
          <p:cNvPr id="431" name="Image 5" descr="https://img.purch.com/h/1400/aHR0cDovL3d3dy5saXZlc2NpZW5jZS5jb20vaW1hZ2VzL2kvMDAwLzA3Mi84ODQvb3JpZ2luYWwvY2FyYm9uLWNvbmNlbnRyYXRpb24uanBn"/>
          <p:cNvPicPr/>
          <p:nvPr/>
        </p:nvPicPr>
        <p:blipFill>
          <a:blip r:embed="rId3" cstate="screen">
            <a:extLst>
              <a:ext uri="{28A0092B-C50C-407E-A947-70E740481C1C}">
                <a14:useLocalDpi xmlns:a14="http://schemas.microsoft.com/office/drawing/2010/main"/>
              </a:ext>
            </a:extLst>
          </a:blip>
          <a:srcRect/>
          <a:stretch/>
        </p:blipFill>
        <p:spPr>
          <a:xfrm>
            <a:off x="770040" y="830160"/>
            <a:ext cx="11076480" cy="47505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 5"/>
          <p:cNvPicPr/>
          <p:nvPr/>
        </p:nvPicPr>
        <p:blipFill>
          <a:blip r:embed="rId2" cstate="screen">
            <a:extLst>
              <a:ext uri="{28A0092B-C50C-407E-A947-70E740481C1C}">
                <a14:useLocalDpi xmlns:a14="http://schemas.microsoft.com/office/drawing/2010/main"/>
              </a:ext>
            </a:extLst>
          </a:blip>
          <a:stretch/>
        </p:blipFill>
        <p:spPr>
          <a:xfrm>
            <a:off x="2439000" y="858960"/>
            <a:ext cx="5497200" cy="5817960"/>
          </a:xfrm>
          <a:prstGeom prst="rect">
            <a:avLst/>
          </a:prstGeom>
          <a:ln w="0">
            <a:noFill/>
          </a:ln>
        </p:spPr>
      </p:pic>
      <p:sp>
        <p:nvSpPr>
          <p:cNvPr id="230"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3"/>
              </a:buBlip>
            </a:pPr>
            <a:r>
              <a:rPr lang="fr-FR" sz="3000" b="1" strike="noStrike" spc="-1">
                <a:solidFill>
                  <a:srgbClr val="00A3A6"/>
                </a:solidFill>
                <a:latin typeface="Calibri Light"/>
              </a:rPr>
              <a:t>Introduction rapide au fonctionnement des plantes</a:t>
            </a:r>
            <a:endParaRPr lang="fr-FR" sz="3000" b="0" strike="noStrike" spc="-1">
              <a:solidFill>
                <a:srgbClr val="000000"/>
              </a:solidFill>
              <a:latin typeface="Calibri"/>
            </a:endParaRPr>
          </a:p>
        </p:txBody>
      </p:sp>
      <p:sp>
        <p:nvSpPr>
          <p:cNvPr id="231"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Acquisition et distribution des ressources</a:t>
            </a:r>
            <a:endParaRPr lang="fr-FR" sz="20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Image 4"/>
          <p:cNvPicPr/>
          <p:nvPr/>
        </p:nvPicPr>
        <p:blipFill>
          <a:blip r:embed="rId2"/>
          <a:stretch/>
        </p:blipFill>
        <p:spPr>
          <a:xfrm>
            <a:off x="5866200" y="2125080"/>
            <a:ext cx="5654880" cy="4342680"/>
          </a:xfrm>
          <a:prstGeom prst="rect">
            <a:avLst/>
          </a:prstGeom>
          <a:ln w="0">
            <a:noFill/>
          </a:ln>
        </p:spPr>
      </p:pic>
      <p:pic>
        <p:nvPicPr>
          <p:cNvPr id="233" name="Image 6"/>
          <p:cNvPicPr/>
          <p:nvPr/>
        </p:nvPicPr>
        <p:blipFill>
          <a:blip r:embed="rId3" cstate="screen">
            <a:extLst>
              <a:ext uri="{28A0092B-C50C-407E-A947-70E740481C1C}">
                <a14:useLocalDpi xmlns:a14="http://schemas.microsoft.com/office/drawing/2010/main"/>
              </a:ext>
            </a:extLst>
          </a:blip>
          <a:stretch/>
        </p:blipFill>
        <p:spPr>
          <a:xfrm>
            <a:off x="480240" y="1942560"/>
            <a:ext cx="3609000" cy="2972880"/>
          </a:xfrm>
          <a:prstGeom prst="rect">
            <a:avLst/>
          </a:prstGeom>
          <a:ln w="0">
            <a:noFill/>
          </a:ln>
        </p:spPr>
      </p:pic>
      <p:sp>
        <p:nvSpPr>
          <p:cNvPr id="234"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4"/>
              </a:buBlip>
            </a:pPr>
            <a:r>
              <a:rPr lang="fr-FR" sz="3000" b="1" strike="noStrike" spc="-1">
                <a:solidFill>
                  <a:srgbClr val="00A3A6"/>
                </a:solidFill>
                <a:latin typeface="Calibri Light"/>
              </a:rPr>
              <a:t>Introduction rapide au fonctionnement des plantes</a:t>
            </a:r>
            <a:endParaRPr lang="fr-FR" sz="3000" b="0" strike="noStrike" spc="-1">
              <a:solidFill>
                <a:srgbClr val="000000"/>
              </a:solidFill>
              <a:latin typeface="Calibri"/>
            </a:endParaRPr>
          </a:p>
        </p:txBody>
      </p:sp>
      <p:sp>
        <p:nvSpPr>
          <p:cNvPr id="235"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Les stomates: des cellules au cœur des échanges gazeux</a:t>
            </a:r>
            <a:endParaRPr lang="fr-FR" sz="2000" b="0" strike="noStrike" spc="-1">
              <a:solidFill>
                <a:srgbClr val="000000"/>
              </a:solidFill>
              <a:latin typeface="Arial"/>
            </a:endParaRPr>
          </a:p>
        </p:txBody>
      </p:sp>
      <p:sp>
        <p:nvSpPr>
          <p:cNvPr id="236" name="Rectangle 10"/>
          <p:cNvSpPr/>
          <p:nvPr/>
        </p:nvSpPr>
        <p:spPr>
          <a:xfrm>
            <a:off x="7876080" y="6191280"/>
            <a:ext cx="27363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200" b="0" i="1" strike="noStrike" spc="-1">
                <a:solidFill>
                  <a:srgbClr val="000000"/>
                </a:solidFill>
                <a:latin typeface="Calibri"/>
              </a:rPr>
              <a:t>Taub, D. (2010). Nature Education</a:t>
            </a:r>
            <a:endParaRPr lang="fr-FR" sz="1200" b="0" strike="noStrike" spc="-1">
              <a:solidFill>
                <a:srgbClr val="000000"/>
              </a:solidFill>
              <a:latin typeface="Arial"/>
            </a:endParaRPr>
          </a:p>
        </p:txBody>
      </p:sp>
      <p:sp>
        <p:nvSpPr>
          <p:cNvPr id="237" name="Rectangle 12"/>
          <p:cNvSpPr/>
          <p:nvPr/>
        </p:nvSpPr>
        <p:spPr>
          <a:xfrm rot="16200000">
            <a:off x="3102480" y="3924720"/>
            <a:ext cx="1739520" cy="226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tabLst>
                <a:tab pos="0" algn="l"/>
              </a:tabLst>
            </a:pPr>
            <a:r>
              <a:rPr lang="en-US" sz="900" b="0" i="1" strike="noStrike" spc="-1">
                <a:solidFill>
                  <a:srgbClr val="FFFFFF"/>
                </a:solidFill>
                <a:latin typeface="Calibri"/>
              </a:rPr>
              <a:t>M-J J</a:t>
            </a:r>
            <a:r>
              <a:rPr lang="en-US" sz="900" b="0" i="1" strike="noStrike" spc="-1">
                <a:solidFill>
                  <a:srgbClr val="FFFFFF"/>
                </a:solidFill>
                <a:latin typeface="Calibri"/>
                <a:hlinkClick r:id="rId5"/>
              </a:rPr>
              <a:t>e</a:t>
            </a:r>
            <a:r>
              <a:rPr lang="en-US" sz="900" b="0" i="1" strike="noStrike" spc="-1">
                <a:solidFill>
                  <a:srgbClr val="FFFFFF"/>
                </a:solidFill>
                <a:latin typeface="Calibri"/>
              </a:rPr>
              <a:t>nsen / science photo library</a:t>
            </a:r>
            <a:endParaRPr lang="fr-FR" sz="9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2401920" y="2767320"/>
            <a:ext cx="9143640" cy="1057320"/>
          </a:xfrm>
          <a:prstGeom prst="rect">
            <a:avLst/>
          </a:prstGeom>
          <a:noFill/>
          <a:ln w="0">
            <a:noFill/>
          </a:ln>
        </p:spPr>
        <p:txBody>
          <a:bodyPr anchor="t">
            <a:normAutofit fontScale="90000"/>
          </a:bodyPr>
          <a:lstStyle/>
          <a:p>
            <a:pPr indent="0">
              <a:lnSpc>
                <a:spcPct val="90000"/>
              </a:lnSpc>
              <a:buNone/>
              <a:tabLst>
                <a:tab pos="0" algn="l"/>
              </a:tabLst>
            </a:pPr>
            <a:r>
              <a:rPr lang="fr-FR" sz="3600" b="0" strike="noStrike" spc="-1">
                <a:solidFill>
                  <a:srgbClr val="FFFFFF"/>
                </a:solidFill>
                <a:latin typeface="Calibri Light"/>
              </a:rPr>
              <a:t>Evolution passées et futures des variables climatiques majeures pour le fonctionnement des plantes</a:t>
            </a:r>
            <a:endParaRPr lang="fr-FR" sz="36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ZoneTexte 2"/>
          <p:cNvSpPr/>
          <p:nvPr/>
        </p:nvSpPr>
        <p:spPr>
          <a:xfrm>
            <a:off x="848160" y="1850760"/>
            <a:ext cx="9016560" cy="270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800" b="0" strike="noStrike" spc="-1">
                <a:solidFill>
                  <a:srgbClr val="000000"/>
                </a:solidFill>
                <a:latin typeface="Calibri"/>
              </a:rPr>
              <a:t>1°) Solar radiation</a:t>
            </a:r>
            <a:endParaRPr lang="fr-FR" sz="2800" b="0" strike="noStrike" spc="-1">
              <a:solidFill>
                <a:srgbClr val="000000"/>
              </a:solidFill>
              <a:latin typeface="Arial"/>
            </a:endParaRPr>
          </a:p>
          <a:p>
            <a:pPr>
              <a:lnSpc>
                <a:spcPct val="100000"/>
              </a:lnSpc>
            </a:pPr>
            <a:endParaRPr lang="fr-FR" sz="2800" b="0" strike="noStrike" spc="-1">
              <a:solidFill>
                <a:srgbClr val="000000"/>
              </a:solidFill>
              <a:latin typeface="Arial"/>
            </a:endParaRPr>
          </a:p>
          <a:p>
            <a:pPr>
              <a:lnSpc>
                <a:spcPct val="100000"/>
              </a:lnSpc>
            </a:pPr>
            <a:r>
              <a:rPr lang="fr-FR" sz="2800" b="0" strike="noStrike" spc="-1">
                <a:solidFill>
                  <a:srgbClr val="000000"/>
                </a:solidFill>
                <a:latin typeface="Calibri"/>
              </a:rPr>
              <a:t>2°) Climate Change variables</a:t>
            </a:r>
            <a:endParaRPr lang="fr-FR" sz="2800" b="0" strike="noStrike" spc="-1">
              <a:solidFill>
                <a:srgbClr val="000000"/>
              </a:solidFill>
              <a:latin typeface="Arial"/>
            </a:endParaRPr>
          </a:p>
          <a:p>
            <a:pPr marL="914400" lvl="1" indent="-457200">
              <a:lnSpc>
                <a:spcPct val="100000"/>
              </a:lnSpc>
              <a:buClr>
                <a:srgbClr val="000000"/>
              </a:buClr>
              <a:buFont typeface="Arial"/>
              <a:buChar char="•"/>
            </a:pPr>
            <a:r>
              <a:rPr lang="fr-FR" sz="2800" b="0" strike="noStrike" spc="-1">
                <a:solidFill>
                  <a:srgbClr val="000000"/>
                </a:solidFill>
                <a:latin typeface="Calibri"/>
              </a:rPr>
              <a:t>CO</a:t>
            </a:r>
            <a:r>
              <a:rPr lang="fr-FR" sz="2800" b="0" strike="noStrike" spc="-1" baseline="-25000">
                <a:solidFill>
                  <a:srgbClr val="000000"/>
                </a:solidFill>
                <a:latin typeface="Calibri"/>
              </a:rPr>
              <a:t>2</a:t>
            </a:r>
            <a:endParaRPr lang="fr-FR" sz="2800" b="0" strike="noStrike" spc="-1">
              <a:solidFill>
                <a:srgbClr val="000000"/>
              </a:solidFill>
              <a:latin typeface="Arial"/>
            </a:endParaRPr>
          </a:p>
          <a:p>
            <a:pPr marL="914400" lvl="1" indent="-457200">
              <a:lnSpc>
                <a:spcPct val="100000"/>
              </a:lnSpc>
              <a:buClr>
                <a:srgbClr val="000000"/>
              </a:buClr>
              <a:buFont typeface="Arial"/>
              <a:buChar char="•"/>
            </a:pPr>
            <a:r>
              <a:rPr lang="fr-FR" sz="2800" b="0" strike="noStrike" spc="-1">
                <a:solidFill>
                  <a:srgbClr val="000000"/>
                </a:solidFill>
                <a:latin typeface="Calibri"/>
              </a:rPr>
              <a:t>Temperature </a:t>
            </a:r>
            <a:endParaRPr lang="fr-FR" sz="2800" b="0" strike="noStrike" spc="-1">
              <a:solidFill>
                <a:srgbClr val="000000"/>
              </a:solidFill>
              <a:latin typeface="Arial"/>
            </a:endParaRPr>
          </a:p>
          <a:p>
            <a:pPr marL="914400" lvl="1" indent="-457200">
              <a:lnSpc>
                <a:spcPct val="100000"/>
              </a:lnSpc>
              <a:buClr>
                <a:srgbClr val="000000"/>
              </a:buClr>
              <a:buFont typeface="Arial"/>
              <a:buChar char="•"/>
            </a:pPr>
            <a:r>
              <a:rPr lang="fr-FR" sz="2800" b="0" strike="noStrike" spc="-1">
                <a:solidFill>
                  <a:srgbClr val="000000"/>
                </a:solidFill>
                <a:latin typeface="Calibri"/>
              </a:rPr>
              <a:t>Water</a:t>
            </a:r>
            <a:endParaRPr lang="fr-FR" sz="2800" b="0" strike="noStrike" spc="-1">
              <a:solidFill>
                <a:srgbClr val="000000"/>
              </a:solidFill>
              <a:latin typeface="Arial"/>
            </a:endParaRPr>
          </a:p>
        </p:txBody>
      </p:sp>
      <p:sp>
        <p:nvSpPr>
          <p:cNvPr id="240"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8"/>
              <a:buBlip>
                <a:blip r:embed="rId2"/>
              </a:buBlip>
            </a:pPr>
            <a:r>
              <a:rPr lang="fr-FR" sz="2800" b="1" strike="noStrike" spc="-1">
                <a:solidFill>
                  <a:srgbClr val="00A3A6"/>
                </a:solidFill>
                <a:latin typeface="Calibri Light"/>
              </a:rPr>
              <a:t>Evolution passées et futures des variables climatiques</a:t>
            </a:r>
            <a:endParaRPr lang="fr-FR" sz="2800" b="0" strike="noStrike" spc="-1">
              <a:solidFill>
                <a:srgbClr val="000000"/>
              </a:solidFill>
              <a:latin typeface="Calibri"/>
            </a:endParaRPr>
          </a:p>
        </p:txBody>
      </p:sp>
      <p:sp>
        <p:nvSpPr>
          <p:cNvPr id="241"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Quelles variables climatiques</a:t>
            </a:r>
            <a:endParaRPr lang="fr-FR" sz="2000" b="0" strike="noStrike" spc="-1">
              <a:solidFill>
                <a:srgbClr val="000000"/>
              </a:solidFill>
              <a:latin typeface="Arial"/>
            </a:endParaRPr>
          </a:p>
        </p:txBody>
      </p:sp>
      <p:pic>
        <p:nvPicPr>
          <p:cNvPr id="242" name="Image 6"/>
          <p:cNvPicPr/>
          <p:nvPr/>
        </p:nvPicPr>
        <p:blipFill>
          <a:blip r:embed="rId3" cstate="screen">
            <a:extLst>
              <a:ext uri="{28A0092B-C50C-407E-A947-70E740481C1C}">
                <a14:useLocalDpi xmlns:a14="http://schemas.microsoft.com/office/drawing/2010/main"/>
              </a:ext>
            </a:extLst>
          </a:blip>
          <a:stretch/>
        </p:blipFill>
        <p:spPr>
          <a:xfrm>
            <a:off x="6298920" y="927360"/>
            <a:ext cx="4417560" cy="46753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7"/>
          <p:cNvPicPr/>
          <p:nvPr/>
        </p:nvPicPr>
        <p:blipFill>
          <a:blip r:embed="rId3"/>
          <a:stretch/>
        </p:blipFill>
        <p:spPr>
          <a:xfrm>
            <a:off x="2143080" y="1247040"/>
            <a:ext cx="6786720" cy="5319360"/>
          </a:xfrm>
          <a:prstGeom prst="rect">
            <a:avLst/>
          </a:prstGeom>
          <a:ln w="0">
            <a:noFill/>
          </a:ln>
        </p:spPr>
      </p:pic>
      <p:sp>
        <p:nvSpPr>
          <p:cNvPr id="244" name="PlaceHolder 1"/>
          <p:cNvSpPr>
            <a:spLocks noGrp="1"/>
          </p:cNvSpPr>
          <p:nvPr>
            <p:ph type="title"/>
          </p:nvPr>
        </p:nvSpPr>
        <p:spPr>
          <a:xfrm>
            <a:off x="743040" y="149760"/>
            <a:ext cx="10216080" cy="887760"/>
          </a:xfrm>
          <a:prstGeom prst="rect">
            <a:avLst/>
          </a:prstGeom>
          <a:noFill/>
          <a:ln w="0">
            <a:noFill/>
          </a:ln>
        </p:spPr>
        <p:txBody>
          <a:bodyPr lIns="0" tIns="46800" anchor="ctr">
            <a:noAutofit/>
          </a:bodyPr>
          <a:lstStyle/>
          <a:p>
            <a:pPr marL="457200" indent="-457200">
              <a:lnSpc>
                <a:spcPct val="90000"/>
              </a:lnSpc>
              <a:buSzPct val="100054"/>
              <a:buBlip>
                <a:blip r:embed="rId4"/>
              </a:buBlip>
            </a:pPr>
            <a:r>
              <a:rPr lang="fr-FR" sz="3000" b="1" strike="noStrike" spc="-1">
                <a:solidFill>
                  <a:srgbClr val="00A3A6"/>
                </a:solidFill>
                <a:latin typeface="Calibri Light"/>
              </a:rPr>
              <a:t>Evolution des plantes et CO</a:t>
            </a:r>
            <a:r>
              <a:rPr lang="fr-FR" sz="3000" b="1" strike="noStrike" spc="-1" baseline="-25000">
                <a:solidFill>
                  <a:srgbClr val="00A3A6"/>
                </a:solidFill>
                <a:latin typeface="Calibri Light"/>
              </a:rPr>
              <a:t>2</a:t>
            </a:r>
            <a:endParaRPr lang="fr-FR" sz="3000" b="0" strike="noStrike" spc="-1">
              <a:solidFill>
                <a:srgbClr val="000000"/>
              </a:solidFill>
              <a:latin typeface="Calibri"/>
            </a:endParaRPr>
          </a:p>
        </p:txBody>
      </p:sp>
      <p:sp>
        <p:nvSpPr>
          <p:cNvPr id="245" name="PlaceHolder 2"/>
          <p:cNvSpPr>
            <a:spLocks noGrp="1"/>
          </p:cNvSpPr>
          <p:nvPr>
            <p:ph type="subTitle"/>
          </p:nvPr>
        </p:nvSpPr>
        <p:spPr>
          <a:xfrm>
            <a:off x="1122480" y="858960"/>
            <a:ext cx="9679680" cy="678600"/>
          </a:xfrm>
          <a:prstGeom prst="rect">
            <a:avLst/>
          </a:prstGeom>
          <a:noFill/>
          <a:ln w="0">
            <a:noFill/>
          </a:ln>
        </p:spPr>
        <p:txBody>
          <a:bodyPr anchor="t">
            <a:noAutofit/>
          </a:bodyPr>
          <a:lstStyle/>
          <a:p>
            <a:pPr indent="0">
              <a:lnSpc>
                <a:spcPct val="90000"/>
              </a:lnSpc>
              <a:spcBef>
                <a:spcPts val="1001"/>
              </a:spcBef>
              <a:buNone/>
              <a:tabLst>
                <a:tab pos="0" algn="l"/>
              </a:tabLst>
            </a:pPr>
            <a:r>
              <a:rPr lang="fr-FR" sz="2000" b="0" strike="noStrike" spc="-1">
                <a:solidFill>
                  <a:srgbClr val="275662"/>
                </a:solidFill>
                <a:latin typeface="Calibri"/>
              </a:rPr>
              <a:t>Variation de la concentration atmosphérique en CO</a:t>
            </a:r>
            <a:r>
              <a:rPr lang="fr-FR" sz="2000" b="0" strike="noStrike" spc="-1" baseline="-25000">
                <a:solidFill>
                  <a:srgbClr val="275662"/>
                </a:solidFill>
                <a:latin typeface="Calibri"/>
              </a:rPr>
              <a:t>2</a:t>
            </a:r>
            <a:r>
              <a:rPr lang="fr-FR" sz="2000" b="0" strike="noStrike" spc="-1">
                <a:solidFill>
                  <a:srgbClr val="275662"/>
                </a:solidFill>
                <a:latin typeface="Calibri"/>
              </a:rPr>
              <a:t> au cours des ères géologiques</a:t>
            </a:r>
            <a:endParaRPr lang="fr-FR" sz="2000" b="0" strike="noStrike" spc="-1">
              <a:solidFill>
                <a:srgbClr val="000000"/>
              </a:solidFill>
              <a:latin typeface="Arial"/>
            </a:endParaRPr>
          </a:p>
        </p:txBody>
      </p:sp>
      <p:sp>
        <p:nvSpPr>
          <p:cNvPr id="246" name="Rectangle 11"/>
          <p:cNvSpPr/>
          <p:nvPr/>
        </p:nvSpPr>
        <p:spPr>
          <a:xfrm>
            <a:off x="8222760" y="6542280"/>
            <a:ext cx="27363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100" b="0" i="1" strike="noStrike" spc="-1">
                <a:solidFill>
                  <a:srgbClr val="000000"/>
                </a:solidFill>
                <a:latin typeface="Calibri"/>
              </a:rPr>
              <a:t>Franks et al. (2012). New Phytologist</a:t>
            </a:r>
            <a:endParaRPr lang="fr-FR" sz="11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28560" y="54720"/>
            <a:ext cx="7886520" cy="765000"/>
          </a:xfrm>
          <a:prstGeom prst="rect">
            <a:avLst/>
          </a:prstGeom>
          <a:noFill/>
          <a:ln w="0">
            <a:noFill/>
          </a:ln>
        </p:spPr>
        <p:txBody>
          <a:bodyPr lIns="0" tIns="46800" anchor="ctr">
            <a:noAutofit/>
          </a:bodyPr>
          <a:lstStyle/>
          <a:p>
            <a:pPr marL="457200" indent="-457200">
              <a:lnSpc>
                <a:spcPct val="90000"/>
              </a:lnSpc>
              <a:buSzPct val="100000"/>
              <a:buBlip>
                <a:blip r:embed="rId2"/>
              </a:buBlip>
            </a:pPr>
            <a:r>
              <a:rPr lang="fr-FR" sz="3200" b="1" strike="noStrike" spc="-1">
                <a:solidFill>
                  <a:srgbClr val="00A3A6"/>
                </a:solidFill>
                <a:latin typeface="Calibri Light"/>
              </a:rPr>
              <a:t>Variations des températures</a:t>
            </a:r>
            <a:endParaRPr lang="fr-FR" sz="3200" b="0" strike="noStrike" spc="-1">
              <a:solidFill>
                <a:srgbClr val="000000"/>
              </a:solidFill>
              <a:latin typeface="Calibri"/>
            </a:endParaRPr>
          </a:p>
        </p:txBody>
      </p:sp>
      <p:sp>
        <p:nvSpPr>
          <p:cNvPr id="248" name="PlaceHolder 2"/>
          <p:cNvSpPr>
            <a:spLocks noGrp="1"/>
          </p:cNvSpPr>
          <p:nvPr>
            <p:ph/>
          </p:nvPr>
        </p:nvSpPr>
        <p:spPr>
          <a:xfrm>
            <a:off x="628560" y="1424160"/>
            <a:ext cx="7886520" cy="2004480"/>
          </a:xfrm>
          <a:prstGeom prst="rect">
            <a:avLst/>
          </a:prstGeom>
          <a:noFill/>
          <a:ln w="0">
            <a:noFill/>
          </a:ln>
        </p:spPr>
        <p:txBody>
          <a:bodyPr anchor="t">
            <a:noAutofit/>
          </a:bodyPr>
          <a:lstStyle/>
          <a:p>
            <a:pPr indent="0">
              <a:lnSpc>
                <a:spcPct val="90000"/>
              </a:lnSpc>
              <a:spcBef>
                <a:spcPts val="1417"/>
              </a:spcBef>
              <a:buNone/>
            </a:pPr>
            <a:endParaRPr lang="fr-FR" sz="2600" b="0" strike="noStrike" spc="-1">
              <a:solidFill>
                <a:srgbClr val="00A3A6"/>
              </a:solidFill>
              <a:latin typeface="Calibri"/>
            </a:endParaRPr>
          </a:p>
        </p:txBody>
      </p:sp>
      <p:pic>
        <p:nvPicPr>
          <p:cNvPr id="249" name="Image 3"/>
          <p:cNvPicPr/>
          <p:nvPr/>
        </p:nvPicPr>
        <p:blipFill>
          <a:blip r:embed="rId3" cstate="screen">
            <a:extLst>
              <a:ext uri="{28A0092B-C50C-407E-A947-70E740481C1C}">
                <a14:useLocalDpi xmlns:a14="http://schemas.microsoft.com/office/drawing/2010/main"/>
              </a:ext>
            </a:extLst>
          </a:blip>
          <a:srcRect l="1982" t="18320" r="2148" b="10092"/>
          <a:stretch/>
        </p:blipFill>
        <p:spPr>
          <a:xfrm>
            <a:off x="172440" y="1065240"/>
            <a:ext cx="11688480" cy="4726800"/>
          </a:xfrm>
          <a:prstGeom prst="rect">
            <a:avLst/>
          </a:prstGeom>
          <a:ln w="0">
            <a:noFill/>
          </a:ln>
        </p:spPr>
      </p:pic>
      <p:sp>
        <p:nvSpPr>
          <p:cNvPr id="250" name="Rectangle 4"/>
          <p:cNvSpPr/>
          <p:nvPr/>
        </p:nvSpPr>
        <p:spPr>
          <a:xfrm>
            <a:off x="4932360" y="6492960"/>
            <a:ext cx="21682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1200" b="0" i="1" strike="noStrike" spc="-1">
                <a:solidFill>
                  <a:srgbClr val="000000"/>
                </a:solidFill>
                <a:latin typeface="Calibri"/>
              </a:rPr>
              <a:t>https://interactive-atlas.ipcc.ch/</a:t>
            </a:r>
            <a:endParaRPr lang="fr-FR" sz="1200" b="0" strike="noStrike" spc="-1">
              <a:solidFill>
                <a:srgbClr val="000000"/>
              </a:solidFill>
              <a:latin typeface="Arial"/>
            </a:endParaRPr>
          </a:p>
        </p:txBody>
      </p:sp>
      <p:sp>
        <p:nvSpPr>
          <p:cNvPr id="251" name="ZoneTexte 5"/>
          <p:cNvSpPr/>
          <p:nvPr/>
        </p:nvSpPr>
        <p:spPr>
          <a:xfrm>
            <a:off x="1172880" y="5792760"/>
            <a:ext cx="32785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400" b="0" strike="noStrike" spc="-1">
                <a:solidFill>
                  <a:srgbClr val="000000"/>
                </a:solidFill>
                <a:latin typeface="Calibri"/>
              </a:rPr>
              <a:t>Variations (°C) des températures sur décembre-février</a:t>
            </a:r>
            <a:endParaRPr lang="fr-FR" sz="1400" b="0" strike="noStrike" spc="-1">
              <a:solidFill>
                <a:srgbClr val="000000"/>
              </a:solidFill>
              <a:latin typeface="Arial"/>
            </a:endParaRPr>
          </a:p>
        </p:txBody>
      </p:sp>
      <p:sp>
        <p:nvSpPr>
          <p:cNvPr id="252" name="ZoneTexte 6"/>
          <p:cNvSpPr/>
          <p:nvPr/>
        </p:nvSpPr>
        <p:spPr>
          <a:xfrm>
            <a:off x="7381440" y="5824440"/>
            <a:ext cx="32785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400" b="0" strike="noStrike" spc="-1">
                <a:solidFill>
                  <a:srgbClr val="000000"/>
                </a:solidFill>
                <a:latin typeface="Calibri"/>
              </a:rPr>
              <a:t>Variations (°C) des températures sur</a:t>
            </a:r>
            <a:endParaRPr lang="fr-FR" sz="1400" b="0" strike="noStrike" spc="-1">
              <a:solidFill>
                <a:srgbClr val="000000"/>
              </a:solidFill>
              <a:latin typeface="Arial"/>
            </a:endParaRPr>
          </a:p>
          <a:p>
            <a:pPr algn="ctr">
              <a:lnSpc>
                <a:spcPct val="100000"/>
              </a:lnSpc>
            </a:pPr>
            <a:r>
              <a:rPr lang="fr-FR" sz="1400" b="0" strike="noStrike" spc="-1">
                <a:solidFill>
                  <a:srgbClr val="000000"/>
                </a:solidFill>
                <a:latin typeface="Calibri"/>
              </a:rPr>
              <a:t>juin-août</a:t>
            </a:r>
            <a:endParaRPr lang="fr-FR" sz="14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2048</TotalTime>
  <Words>1851</Words>
  <Application>Microsoft Office PowerPoint</Application>
  <PresentationFormat>Grand écran</PresentationFormat>
  <Paragraphs>227</Paragraphs>
  <Slides>36</Slides>
  <Notes>10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36</vt:i4>
      </vt:variant>
    </vt:vector>
  </HeadingPairs>
  <TitlesOfParts>
    <vt:vector size="50" baseType="lpstr">
      <vt:lpstr>Arial</vt:lpstr>
      <vt:lpstr>Calibri</vt:lpstr>
      <vt:lpstr>Calibri Light</vt:lpstr>
      <vt:lpstr>Courier New</vt:lpstr>
      <vt:lpstr>DejaVu Sans</vt:lpstr>
      <vt:lpstr>Raleway</vt:lpstr>
      <vt:lpstr>Symbol</vt:lpstr>
      <vt:lpstr>Times New Roman</vt:lpstr>
      <vt:lpstr>Wingdings</vt:lpstr>
      <vt:lpstr>Thème Office</vt:lpstr>
      <vt:lpstr>2_Thème Office</vt:lpstr>
      <vt:lpstr>2_Thème Office</vt:lpstr>
      <vt:lpstr>2_Thème Office</vt:lpstr>
      <vt:lpstr>2_Thème Office</vt:lpstr>
      <vt:lpstr>Changement climatique : impacts sur le fonctionnement des plantes &amp; cultures   </vt:lpstr>
      <vt:lpstr>Plan</vt:lpstr>
      <vt:lpstr>Quelques rappels sur le fonctionnement des plantes</vt:lpstr>
      <vt:lpstr>Introduction rapide au fonctionnement des plantes</vt:lpstr>
      <vt:lpstr>Introduction rapide au fonctionnement des plantes</vt:lpstr>
      <vt:lpstr>Evolution passées et futures des variables climatiques majeures pour le fonctionnement des plantes</vt:lpstr>
      <vt:lpstr>Evolution passées et futures des variables climatiques</vt:lpstr>
      <vt:lpstr>Evolution des plantes et CO2</vt:lpstr>
      <vt:lpstr>Variations des températures</vt:lpstr>
      <vt:lpstr>Variations des précipitations</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Principaux processus des plantes impactés par le changement climatique</vt:lpstr>
      <vt:lpstr>Quelles projections pour le futur ?</vt:lpstr>
      <vt:lpstr>Présentation PowerPoint</vt:lpstr>
      <vt:lpstr>Quelles projections pour le futur ?</vt:lpstr>
      <vt:lpstr>Quelles projections pour le futur ?</vt:lpstr>
      <vt:lpstr>Quelles projections pour le futur ?</vt:lpstr>
      <vt:lpstr>Quelles projections pour le futur ?</vt:lpstr>
      <vt:lpstr>Quelles projections pour le futur ?</vt:lpstr>
      <vt:lpstr>Quelles projections pour le futur ?</vt:lpstr>
      <vt:lpstr>Quelles projections pour le futur ?</vt:lpstr>
      <vt:lpstr>Quelles projections pour le futur ?</vt:lpstr>
      <vt:lpstr>Quelles projections pour le futur ?</vt:lpstr>
      <vt:lpstr>Présentation PowerPoint</vt:lpstr>
      <vt:lpstr>Merci de votre attention</vt:lpstr>
      <vt:lpstr>Variations of [CO2] on Earth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Romain Barillot</dc:creator>
  <dc:description/>
  <cp:lastModifiedBy>Bernadette Julier</cp:lastModifiedBy>
  <cp:revision>47</cp:revision>
  <dcterms:created xsi:type="dcterms:W3CDTF">2023-06-27T07:39:50Z</dcterms:created>
  <dcterms:modified xsi:type="dcterms:W3CDTF">2023-06-30T08:27:13Z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Grand écran</vt:lpwstr>
  </property>
  <property fmtid="{D5CDD505-2E9C-101B-9397-08002B2CF9AE}" pid="4" name="Slides">
    <vt:i4>35</vt:i4>
  </property>
</Properties>
</file>